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68" r:id="rId5"/>
    <p:sldId id="269" r:id="rId6"/>
    <p:sldId id="270" r:id="rId7"/>
    <p:sldId id="271" r:id="rId8"/>
    <p:sldId id="272" r:id="rId9"/>
    <p:sldId id="274" r:id="rId10"/>
    <p:sldId id="275" r:id="rId11"/>
    <p:sldId id="277" r:id="rId12"/>
    <p:sldId id="276" r:id="rId13"/>
    <p:sldId id="278" r:id="rId14"/>
    <p:sldId id="280" r:id="rId15"/>
    <p:sldId id="281" r:id="rId16"/>
  </p:sldIdLst>
  <p:sldSz cx="12192000" cy="6858000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990000"/>
    <a:srgbClr val="B82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78" autoAdjust="0"/>
    <p:restoredTop sz="94660"/>
  </p:normalViewPr>
  <p:slideViewPr>
    <p:cSldViewPr snapToGrid="0">
      <p:cViewPr>
        <p:scale>
          <a:sx n="100" d="100"/>
          <a:sy n="100" d="100"/>
        </p:scale>
        <p:origin x="-15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C16240-3BBE-F88E-C71B-19CF025F9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C8517-9F31-44BD-B15C-6A10FAD87AF1}" type="datetimeFigureOut">
              <a:rPr lang="it-IT"/>
              <a:pPr>
                <a:defRPr/>
              </a:pPr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5B1AC4D-0258-3332-2665-BC12306AD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C81A741-A9B9-F68A-FDA5-096A14656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4032FE-0007-406B-A24F-B2F592BE202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28620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E951F42-0063-BBCF-4AD7-9D1903FB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C6230-80E6-4403-8EBE-3F3AE7963B94}" type="datetimeFigureOut">
              <a:rPr lang="it-IT"/>
              <a:pPr>
                <a:defRPr/>
              </a:pPr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E5E318C-3E36-39B6-0BB5-6BC605ED5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6721938-09BD-C6FB-7315-6E7194CF0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961EE-724A-4CB0-99A3-1A0647FB8E2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60749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30EE7F-43CF-5E38-4262-C3EA894F3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3CAA7-5E70-40EE-9280-B95F0A35BF28}" type="datetimeFigureOut">
              <a:rPr lang="it-IT"/>
              <a:pPr>
                <a:defRPr/>
              </a:pPr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8E0BE3-A208-D07B-AD08-F581BDBE3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F9CA58-1689-D2CF-B608-4B04F972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328C2C-4A1D-42E6-A6DC-7AD0D3FF547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28550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29EE16BD-C511-8C74-FC76-1B28A50C8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78C78-70E1-4044-914E-925D7A42CE11}" type="datetimeFigureOut">
              <a:rPr lang="it-IT"/>
              <a:pPr>
                <a:defRPr/>
              </a:pPr>
              <a:t>15/10/2025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CBE9D25C-0415-E0C9-9989-0558086A6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A260AB20-1889-B160-2DA9-885A9D9A1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09B13-467B-4D11-853C-9FCB5D8FD20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65828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FCE22573-6402-7B1E-173D-10244177D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C20A6-4B76-4FAA-9092-940E50A15178}" type="datetimeFigureOut">
              <a:rPr lang="it-IT"/>
              <a:pPr>
                <a:defRPr/>
              </a:pPr>
              <a:t>15/10/2025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5CB9A7AD-4527-22B7-7BEB-A9F1841E2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19676EB1-C1FE-B77D-AA6A-22D353AE0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5B4BAB-18F5-4D3B-8251-4FE992FD9DB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68662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523B611B-0453-04E4-21E2-97F8B4BBA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C63E9-296A-4A67-96EC-6251DDA7A52C}" type="datetimeFigureOut">
              <a:rPr lang="it-IT"/>
              <a:pPr>
                <a:defRPr/>
              </a:pPr>
              <a:t>15/10/2025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127EB3B4-9159-A573-49EC-4C85E28B7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5ACD5413-CCC9-01B2-7CE8-B6C2058F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8076E-D092-497A-AFDA-37E0BC11684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7309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AC3E4A06-D28C-50DB-1FE2-90D43B5A5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5D7AE-24FC-4B08-A5E0-A4C5B4AC4521}" type="datetimeFigureOut">
              <a:rPr lang="it-IT"/>
              <a:pPr>
                <a:defRPr/>
              </a:pPr>
              <a:t>15/10/2025</a:t>
            </a:fld>
            <a:endParaRPr 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D4167B41-D861-EC02-2A3B-3DC405D5C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EAF61BDE-FF64-FD18-9827-F862185E9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D751F4-C470-4F3B-8666-0F454510FE8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15360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827F27AF-C85E-F2C3-D939-685811FC7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FF6B0-7DE5-42A9-8C38-A2BA21B96F21}" type="datetimeFigureOut">
              <a:rPr lang="it-IT"/>
              <a:pPr>
                <a:defRPr/>
              </a:pPr>
              <a:t>15/10/2025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AD53CB1-CDE5-CCD0-6A35-E05A230FD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78F09B74-3CE6-3E77-2129-D6B59A70D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681E0-A7F3-4B03-ABF1-1D5DBC1C94D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0574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7144E273-98AE-A443-E1C4-157155237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15CB1-D67E-4B30-B4E7-B0632F15D269}" type="datetimeFigureOut">
              <a:rPr lang="it-IT"/>
              <a:pPr>
                <a:defRPr/>
              </a:pPr>
              <a:t>15/10/2025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EB092C00-D55F-6727-D73E-B8C5F0AEA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1FA914B9-3CB1-6A1F-C997-0AAE88BFC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ACA0F-78F3-4774-90BA-08360930AB4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3416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43DF7B-07BD-88A2-491E-06AD08253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9D43A-298A-46C4-B948-AF598F1EB0E5}" type="datetimeFigureOut">
              <a:rPr lang="it-IT"/>
              <a:pPr>
                <a:defRPr/>
              </a:pPr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CED468-AFC5-BD99-82F7-B7C8F31A1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238DB41-1A81-6B96-D1B7-287FD3741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5F63A0-33B8-4232-8DBB-F63D992E9FE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871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0857A67-20CB-1C73-54F8-D64D2FE34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01ABE-18FA-4492-B507-6EDD48D1AB00}" type="datetimeFigureOut">
              <a:rPr lang="it-IT"/>
              <a:pPr>
                <a:defRPr/>
              </a:pPr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4B804B-B5BF-DD59-5510-9EA2A8F05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7D8544-72F6-77C1-FA1B-87BE8E763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0FF764-6CA2-4FAC-ABAB-B76AD78B40F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22869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B834091D-125F-3723-44C1-FB6454F234C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2A99A1B2-2C60-8335-3022-14629C0344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7AE27E-C80E-9F7B-4000-B9C5556619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CF37D1-A110-41A8-907A-D3DB7E1BEFF5}" type="datetimeFigureOut">
              <a:rPr lang="it-IT"/>
              <a:pPr>
                <a:defRPr/>
              </a:pPr>
              <a:t>15/10/2025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054300-DF9C-4FDF-A7A6-677117FFD0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00E0B52-872E-A550-37BE-4E35DA20B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CF5D7245-1D74-480E-BCAD-67DD723F3827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sv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magine 1">
            <a:extLst>
              <a:ext uri="{FF2B5EF4-FFF2-40B4-BE49-F238E27FC236}">
                <a16:creationId xmlns:a16="http://schemas.microsoft.com/office/drawing/2014/main" id="{9310F9F7-9AA8-386E-FD31-B5D6675948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5025"/>
            <a:ext cx="12192000" cy="474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magine 4">
            <a:extLst>
              <a:ext uri="{FF2B5EF4-FFF2-40B4-BE49-F238E27FC236}">
                <a16:creationId xmlns:a16="http://schemas.microsoft.com/office/drawing/2014/main" id="{C61A4F7E-B4BF-3FF4-A389-F8B24DEAD9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3" y="676275"/>
            <a:ext cx="1870075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C84888F6-6631-6AB7-5529-959DF4AE5F5E}"/>
              </a:ext>
            </a:extLst>
          </p:cNvPr>
          <p:cNvCxnSpPr/>
          <p:nvPr/>
        </p:nvCxnSpPr>
        <p:spPr>
          <a:xfrm>
            <a:off x="2663825" y="479425"/>
            <a:ext cx="4763" cy="23749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" name="CasellaDiTesto 11">
            <a:extLst>
              <a:ext uri="{FF2B5EF4-FFF2-40B4-BE49-F238E27FC236}">
                <a16:creationId xmlns:a16="http://schemas.microsoft.com/office/drawing/2014/main" id="{E8121281-9C1E-6B0B-AFB3-0E9B312CE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0" y="773113"/>
            <a:ext cx="708183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it-IT" altLang="it-IT" sz="5400" dirty="0">
                <a:latin typeface="Optima" pitchFamily="34" charset="0"/>
              </a:rPr>
              <a:t>Analisi dei fenomeni transienti sul Sistema Operativo Android</a:t>
            </a:r>
            <a:endParaRPr lang="it-IT" altLang="it-IT" sz="5400" dirty="0"/>
          </a:p>
        </p:txBody>
      </p:sp>
      <p:sp>
        <p:nvSpPr>
          <p:cNvPr id="2054" name="CasellaDiTesto 12">
            <a:extLst>
              <a:ext uri="{FF2B5EF4-FFF2-40B4-BE49-F238E27FC236}">
                <a16:creationId xmlns:a16="http://schemas.microsoft.com/office/drawing/2014/main" id="{091756D3-9A32-D289-A780-94DC4710E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2450" y="3375616"/>
            <a:ext cx="56368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it-IT" sz="2400" b="1" dirty="0">
                <a:solidFill>
                  <a:srgbClr val="990000"/>
                </a:solidFill>
                <a:latin typeface="Optima" pitchFamily="34" charset="0"/>
              </a:rPr>
              <a:t>STRUMENTI, PROFILAZIONE E ANALISI</a:t>
            </a:r>
            <a:endParaRPr lang="it-IT" altLang="it-IT" dirty="0"/>
          </a:p>
        </p:txBody>
      </p:sp>
      <p:sp>
        <p:nvSpPr>
          <p:cNvPr id="2055" name="CasellaDiTesto 13">
            <a:extLst>
              <a:ext uri="{FF2B5EF4-FFF2-40B4-BE49-F238E27FC236}">
                <a16:creationId xmlns:a16="http://schemas.microsoft.com/office/drawing/2014/main" id="{EDBD9636-9797-9738-633E-83E3C87CF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2450" y="4326529"/>
            <a:ext cx="8097838" cy="116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</a:pPr>
            <a:r>
              <a:rPr lang="en-GB" altLang="it-IT" sz="1700" dirty="0">
                <a:latin typeface="Optima" pitchFamily="34" charset="0"/>
              </a:rPr>
              <a:t> DIPARTIMENTO DI INGEGNERIA DELL’INFORMAZIONE E SCIENZE MATEMATICHE</a:t>
            </a:r>
          </a:p>
          <a:p>
            <a:pPr eaLnBrk="1" hangingPunct="1"/>
            <a:endParaRPr lang="en-GB" altLang="it-IT" sz="1400" dirty="0">
              <a:latin typeface="Optima" pitchFamily="34" charset="0"/>
            </a:endParaRPr>
          </a:p>
          <a:p>
            <a:pPr eaLnBrk="1" hangingPunct="1">
              <a:buClr>
                <a:srgbClr val="800000"/>
              </a:buClr>
              <a:buSzPct val="80000"/>
              <a:buFont typeface="Wingdings 3" panose="05040102010807070707" pitchFamily="18" charset="2"/>
              <a:buNone/>
            </a:pPr>
            <a:r>
              <a:rPr lang="en-GB" altLang="it-IT" sz="1400" dirty="0">
                <a:latin typeface="Optima" pitchFamily="34" charset="0"/>
              </a:rPr>
              <a:t>     Emanuele </a:t>
            </a:r>
            <a:r>
              <a:rPr lang="en-GB" altLang="it-IT" sz="1400" dirty="0" err="1">
                <a:latin typeface="Optima" pitchFamily="34" charset="0"/>
              </a:rPr>
              <a:t>Angiolilli,</a:t>
            </a:r>
            <a:r>
              <a:rPr lang="en-GB" altLang="it-IT" sz="1400" dirty="0">
                <a:latin typeface="Optima" pitchFamily="34" charset="0"/>
              </a:rPr>
              <a:t> </a:t>
            </a:r>
            <a:r>
              <a:rPr lang="en-GB" altLang="it-IT" sz="1400" dirty="0" err="1">
                <a:latin typeface="Optima" pitchFamily="34" charset="0"/>
              </a:rPr>
              <a:t>matricola</a:t>
            </a:r>
            <a:r>
              <a:rPr lang="en-GB" altLang="it-IT" sz="1400" dirty="0">
                <a:latin typeface="Optima" pitchFamily="34" charset="0"/>
              </a:rPr>
              <a:t> 103629 </a:t>
            </a:r>
          </a:p>
          <a:p>
            <a:pPr eaLnBrk="1" hangingPunct="1">
              <a:buClr>
                <a:srgbClr val="800000"/>
              </a:buClr>
              <a:buSzPct val="80000"/>
              <a:buFont typeface="Wingdings 3" panose="05040102010807070707" pitchFamily="18" charset="2"/>
              <a:buNone/>
            </a:pPr>
            <a:r>
              <a:rPr lang="en-GB" altLang="it-IT" sz="1400" dirty="0">
                <a:latin typeface="Optima" pitchFamily="34" charset="0"/>
              </a:rPr>
              <a:t>     RELATORE Prof. Sandro Bartolini</a:t>
            </a:r>
          </a:p>
          <a:p>
            <a:pPr eaLnBrk="1" hangingPunct="1">
              <a:buClr>
                <a:srgbClr val="800000"/>
              </a:buClr>
              <a:buSzPct val="80000"/>
              <a:buFont typeface="Wingdings 3" panose="05040102010807070707" pitchFamily="18" charset="2"/>
              <a:buNone/>
            </a:pPr>
            <a:r>
              <a:rPr lang="en-GB" altLang="it-IT" sz="1400" dirty="0">
                <a:latin typeface="Optima" pitchFamily="34" charset="0"/>
              </a:rPr>
              <a:t>     SIENA 16/10/2025</a:t>
            </a:r>
            <a:endParaRPr lang="it-IT" alt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75CF1C26-36C7-B2F3-810C-A9CA2304F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5025"/>
            <a:ext cx="12192000" cy="474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Immagine 4">
            <a:extLst>
              <a:ext uri="{FF2B5EF4-FFF2-40B4-BE49-F238E27FC236}">
                <a16:creationId xmlns:a16="http://schemas.microsoft.com/office/drawing/2014/main" id="{A6AE23FF-B10A-8CB3-316C-62E1653E5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412750"/>
            <a:ext cx="11271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CDACA16E-2F02-AAFF-3ED5-6112126058F6}"/>
              </a:ext>
            </a:extLst>
          </p:cNvPr>
          <p:cNvCxnSpPr/>
          <p:nvPr/>
        </p:nvCxnSpPr>
        <p:spPr>
          <a:xfrm>
            <a:off x="1730375" y="331788"/>
            <a:ext cx="9525" cy="1323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6" name="CasellaDiTesto 5">
            <a:extLst>
              <a:ext uri="{FF2B5EF4-FFF2-40B4-BE49-F238E27FC236}">
                <a16:creationId xmlns:a16="http://schemas.microsoft.com/office/drawing/2014/main" id="{FE45194C-17F1-1728-1599-7223439C6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542925"/>
            <a:ext cx="6934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it-IT" altLang="it-IT" sz="2800" dirty="0">
                <a:latin typeface="Optima" pitchFamily="34" charset="0"/>
              </a:rPr>
              <a:t>AGENDA</a:t>
            </a:r>
            <a:endParaRPr lang="it-IT" altLang="it-IT" sz="2800" dirty="0"/>
          </a:p>
        </p:txBody>
      </p:sp>
      <p:sp>
        <p:nvSpPr>
          <p:cNvPr id="3077" name="CasellaDiTesto 7">
            <a:extLst>
              <a:ext uri="{FF2B5EF4-FFF2-40B4-BE49-F238E27FC236}">
                <a16:creationId xmlns:a16="http://schemas.microsoft.com/office/drawing/2014/main" id="{69FE3534-1A2D-5162-E8D9-81F9653AA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9900" y="1761927"/>
            <a:ext cx="9438241" cy="293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0"/>
              </a:lnSpc>
              <a:spcBef>
                <a:spcPct val="20000"/>
              </a:spcBef>
              <a:buClr>
                <a:srgbClr val="000000"/>
              </a:buClr>
              <a:buSzPct val="70000"/>
            </a:pPr>
            <a:endParaRPr lang="it-IT" altLang="it-IT" sz="2800" b="1" dirty="0">
              <a:solidFill>
                <a:srgbClr val="000000"/>
              </a:solidFill>
              <a:latin typeface="Optima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  <a:buSzPct val="70000"/>
              <a:buFont typeface="Wingdings 3" panose="05040102010807070707" pitchFamily="18" charset="2"/>
              <a:buChar char=""/>
            </a:pPr>
            <a:r>
              <a:rPr lang="it-IT" altLang="it-IT" sz="2800" b="1" dirty="0">
                <a:latin typeface="Optima" pitchFamily="34" charset="0"/>
              </a:rPr>
              <a:t>Introduzione</a:t>
            </a:r>
            <a:r>
              <a:rPr lang="it-IT" altLang="it-IT" sz="2800" dirty="0">
                <a:latin typeface="Optima" pitchFamily="34" charset="0"/>
              </a:rPr>
              <a:t>: la rilevanza e il problema</a:t>
            </a:r>
            <a:endParaRPr lang="it-IT" altLang="it-IT" sz="2800" b="1" dirty="0">
              <a:latin typeface="Optima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  <a:buSzPct val="70000"/>
              <a:buFont typeface="Wingdings 3" panose="05040102010807070707" pitchFamily="18" charset="2"/>
              <a:buChar char=""/>
            </a:pPr>
            <a:r>
              <a:rPr lang="it-IT" altLang="it-IT" sz="2800" b="1" dirty="0">
                <a:latin typeface="Optima" pitchFamily="34" charset="0"/>
              </a:rPr>
              <a:t>Strumenti di analisi</a:t>
            </a:r>
            <a:r>
              <a:rPr lang="it-IT" altLang="it-IT" sz="2800" dirty="0">
                <a:latin typeface="Optima" pitchFamily="34" charset="0"/>
              </a:rPr>
              <a:t>:</a:t>
            </a:r>
            <a:r>
              <a:rPr lang="it-IT" altLang="it-IT" sz="2800" b="1" dirty="0">
                <a:latin typeface="Optima" pitchFamily="34" charset="0"/>
              </a:rPr>
              <a:t> </a:t>
            </a:r>
            <a:r>
              <a:rPr lang="it-IT" altLang="it-IT" sz="2800" dirty="0" err="1">
                <a:latin typeface="Optima" pitchFamily="34" charset="0"/>
              </a:rPr>
              <a:t>Simpleperf</a:t>
            </a:r>
            <a:r>
              <a:rPr lang="it-IT" altLang="it-IT" sz="2800" dirty="0">
                <a:latin typeface="Optima" pitchFamily="34" charset="0"/>
              </a:rPr>
              <a:t> e Perfetto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  <a:buSzPct val="70000"/>
              <a:buFont typeface="Wingdings 3" panose="05040102010807070707" pitchFamily="18" charset="2"/>
              <a:buChar char=""/>
            </a:pPr>
            <a:r>
              <a:rPr lang="it-IT" altLang="it-IT" sz="2800" b="1" dirty="0">
                <a:latin typeface="Optima" pitchFamily="34" charset="0"/>
              </a:rPr>
              <a:t>Analisi dei Fenomeni Transienti</a:t>
            </a:r>
            <a:r>
              <a:rPr lang="it-IT" altLang="it-IT" sz="2800" dirty="0">
                <a:latin typeface="Optima" pitchFamily="34" charset="0"/>
              </a:rPr>
              <a:t>: ostacoli e soluzione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  <a:buSzPct val="70000"/>
              <a:buFont typeface="Wingdings 3" panose="05040102010807070707" pitchFamily="18" charset="2"/>
              <a:buChar char=""/>
            </a:pPr>
            <a:r>
              <a:rPr lang="it-IT" altLang="it-IT" sz="2800" b="1" dirty="0">
                <a:latin typeface="Optima" pitchFamily="34" charset="0"/>
              </a:rPr>
              <a:t>Analisi dei Fenomeni Transienti</a:t>
            </a:r>
            <a:r>
              <a:rPr lang="it-IT" altLang="it-IT" sz="2800" dirty="0">
                <a:latin typeface="Optima" pitchFamily="34" charset="0"/>
              </a:rPr>
              <a:t>: esperimento e Case Studies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  <a:buSzPct val="70000"/>
              <a:buFont typeface="Wingdings 3" panose="05040102010807070707" pitchFamily="18" charset="2"/>
              <a:buChar char=""/>
            </a:pPr>
            <a:r>
              <a:rPr lang="it-IT" altLang="it-IT" sz="2800" b="1" dirty="0">
                <a:latin typeface="Optima" pitchFamily="34" charset="0"/>
              </a:rPr>
              <a:t>Risultati</a:t>
            </a:r>
            <a:r>
              <a:rPr lang="it-IT" altLang="it-IT" sz="2800" dirty="0">
                <a:latin typeface="Optima" pitchFamily="34" charset="0"/>
              </a:rPr>
              <a:t>: confronto best case vs </a:t>
            </a:r>
            <a:r>
              <a:rPr lang="it-IT" altLang="it-IT" sz="2800" dirty="0" err="1">
                <a:latin typeface="Optima" pitchFamily="34" charset="0"/>
              </a:rPr>
              <a:t>worst</a:t>
            </a:r>
            <a:r>
              <a:rPr lang="it-IT" altLang="it-IT" sz="2800" dirty="0">
                <a:latin typeface="Optima" pitchFamily="34" charset="0"/>
              </a:rPr>
              <a:t> case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  <a:buSzPct val="70000"/>
              <a:buFont typeface="Wingdings 3" panose="05040102010807070707" pitchFamily="18" charset="2"/>
              <a:buChar char=""/>
            </a:pPr>
            <a:r>
              <a:rPr lang="it-IT" altLang="it-IT" sz="2800" b="1" dirty="0">
                <a:latin typeface="Optima" pitchFamily="34" charset="0"/>
              </a:rPr>
              <a:t>Conclusioni</a:t>
            </a:r>
            <a:r>
              <a:rPr lang="it-IT" altLang="it-IT" sz="2800" dirty="0">
                <a:latin typeface="Optima" pitchFamily="34" charset="0"/>
              </a:rPr>
              <a:t>: impatto eventi architetturali su IPC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74846-3ED7-050E-5C4E-93D7E1C76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Immagine 4">
            <a:extLst>
              <a:ext uri="{FF2B5EF4-FFF2-40B4-BE49-F238E27FC236}">
                <a16:creationId xmlns:a16="http://schemas.microsoft.com/office/drawing/2014/main" id="{7E068574-F519-05DD-FF60-1FE4EFA1CC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412750"/>
            <a:ext cx="11271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F31A84ED-B6D8-4786-B13C-65BA156D7970}"/>
              </a:ext>
            </a:extLst>
          </p:cNvPr>
          <p:cNvCxnSpPr/>
          <p:nvPr/>
        </p:nvCxnSpPr>
        <p:spPr>
          <a:xfrm>
            <a:off x="1730375" y="331788"/>
            <a:ext cx="9525" cy="1323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1" name="CasellaDiTesto 5">
            <a:extLst>
              <a:ext uri="{FF2B5EF4-FFF2-40B4-BE49-F238E27FC236}">
                <a16:creationId xmlns:a16="http://schemas.microsoft.com/office/drawing/2014/main" id="{DE045071-97EC-1755-2765-FBD215003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542925"/>
            <a:ext cx="69342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eaLnBrk="1" hangingPunct="1">
              <a:defRPr/>
            </a:pPr>
            <a:r>
              <a:rPr lang="it-IT" altLang="it-IT" sz="2800" dirty="0">
                <a:solidFill>
                  <a:prstClr val="black"/>
                </a:solidFill>
                <a:latin typeface="Optima" pitchFamily="34" charset="0"/>
              </a:rPr>
              <a:t>INTRODUZIONE</a:t>
            </a:r>
            <a:br>
              <a:rPr kumimoji="0" lang="it-IT" alt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</a:br>
            <a:r>
              <a:rPr lang="it-IT" altLang="it-IT" sz="2400" dirty="0">
                <a:solidFill>
                  <a:srgbClr val="990000"/>
                </a:solidFill>
                <a:latin typeface="Optima" pitchFamily="34" charset="0"/>
              </a:rPr>
              <a:t>La rilevanza e il problema</a:t>
            </a:r>
          </a:p>
        </p:txBody>
      </p:sp>
      <p:sp>
        <p:nvSpPr>
          <p:cNvPr id="4" name="CasellaDiTesto 7">
            <a:extLst>
              <a:ext uri="{FF2B5EF4-FFF2-40B4-BE49-F238E27FC236}">
                <a16:creationId xmlns:a16="http://schemas.microsoft.com/office/drawing/2014/main" id="{D82FBFBC-8B52-A2B4-6AC0-9C30015AF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263" y="2213720"/>
            <a:ext cx="10843474" cy="646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0"/>
              </a:lnSpc>
              <a:spcBef>
                <a:spcPct val="20000"/>
              </a:spcBef>
              <a:buClr>
                <a:srgbClr val="000000"/>
              </a:buClr>
              <a:buSzPct val="70000"/>
            </a:pPr>
            <a:endParaRPr lang="it-IT" altLang="it-IT" sz="2800" b="1" dirty="0">
              <a:solidFill>
                <a:srgbClr val="000000"/>
              </a:solidFill>
              <a:latin typeface="Optima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Clr>
                <a:srgbClr val="A50021"/>
              </a:buClr>
              <a:buSzPct val="70000"/>
            </a:pPr>
            <a:r>
              <a:rPr lang="it-IT" altLang="it-IT" sz="2000" b="1" dirty="0">
                <a:latin typeface="Optima" pitchFamily="34" charset="0"/>
              </a:rPr>
              <a:t>Dal mercato </a:t>
            </a:r>
            <a:r>
              <a:rPr lang="it-IT" altLang="it-IT" sz="2000" dirty="0">
                <a:latin typeface="Optima" pitchFamily="34" charset="0"/>
              </a:rPr>
              <a:t>emerge una forte pressione verso l’</a:t>
            </a:r>
            <a:r>
              <a:rPr lang="it-IT" altLang="it-IT" sz="2000" b="1" dirty="0">
                <a:latin typeface="Optima" pitchFamily="34" charset="0"/>
              </a:rPr>
              <a:t>efficienza</a:t>
            </a:r>
            <a:r>
              <a:rPr lang="it-IT" altLang="it-IT" sz="2000" dirty="0">
                <a:latin typeface="Optima" pitchFamily="34" charset="0"/>
              </a:rPr>
              <a:t> di esecuzione di più servizi sullo stesso calcolatore avente </a:t>
            </a:r>
            <a:r>
              <a:rPr lang="it-IT" altLang="it-IT" sz="2000" b="1" dirty="0">
                <a:latin typeface="Optima" pitchFamily="34" charset="0"/>
              </a:rPr>
              <a:t>architettura multicore.</a:t>
            </a:r>
            <a:r>
              <a:rPr lang="it-IT" altLang="it-IT" sz="2000" dirty="0">
                <a:latin typeface="Optima" pitchFamily="34" charset="0"/>
              </a:rPr>
              <a:t> Ciò è ancora più importante su un </a:t>
            </a:r>
            <a:r>
              <a:rPr lang="it-IT" altLang="it-IT" sz="2000" b="1" dirty="0">
                <a:latin typeface="Optima" pitchFamily="34" charset="0"/>
              </a:rPr>
              <a:t>dispositivo mobile</a:t>
            </a:r>
            <a:r>
              <a:rPr lang="it-IT" altLang="it-IT" sz="2000" dirty="0">
                <a:latin typeface="Optima" pitchFamily="34" charset="0"/>
              </a:rPr>
              <a:t>.</a:t>
            </a:r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C24C7B74-2576-6FE0-D0AD-1B2F317ADF4E}"/>
              </a:ext>
            </a:extLst>
          </p:cNvPr>
          <p:cNvGrpSpPr/>
          <p:nvPr/>
        </p:nvGrpSpPr>
        <p:grpSpPr>
          <a:xfrm>
            <a:off x="449263" y="3077286"/>
            <a:ext cx="5337662" cy="1538947"/>
            <a:chOff x="449263" y="3077286"/>
            <a:chExt cx="5337662" cy="1538947"/>
          </a:xfrm>
        </p:grpSpPr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086100BC-D1FF-869D-B2F1-37F86284C202}"/>
                </a:ext>
              </a:extLst>
            </p:cNvPr>
            <p:cNvGrpSpPr/>
            <p:nvPr/>
          </p:nvGrpSpPr>
          <p:grpSpPr>
            <a:xfrm>
              <a:off x="449263" y="3225321"/>
              <a:ext cx="432000" cy="431800"/>
              <a:chOff x="522088" y="4030134"/>
              <a:chExt cx="432000" cy="431800"/>
            </a:xfrm>
          </p:grpSpPr>
          <p:sp>
            <p:nvSpPr>
              <p:cNvPr id="5" name="Rettangolo 4">
                <a:extLst>
                  <a:ext uri="{FF2B5EF4-FFF2-40B4-BE49-F238E27FC236}">
                    <a16:creationId xmlns:a16="http://schemas.microsoft.com/office/drawing/2014/main" id="{04E7CDAF-5AD4-84BC-56E8-13A3BB30FE7A}"/>
                  </a:ext>
                </a:extLst>
              </p:cNvPr>
              <p:cNvSpPr/>
              <p:nvPr/>
            </p:nvSpPr>
            <p:spPr>
              <a:xfrm>
                <a:off x="522088" y="4030134"/>
                <a:ext cx="432000" cy="431800"/>
              </a:xfrm>
              <a:prstGeom prst="rect">
                <a:avLst/>
              </a:prstGeom>
              <a:solidFill>
                <a:srgbClr val="99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>
                  <a:latin typeface="Optima" panose="020B0502050508020304"/>
                </a:endParaRPr>
              </a:p>
            </p:txBody>
          </p:sp>
          <p:pic>
            <p:nvPicPr>
              <p:cNvPr id="6" name="Elemento grafico 5" descr="Avviso con riempimento a tinta unita">
                <a:extLst>
                  <a:ext uri="{FF2B5EF4-FFF2-40B4-BE49-F238E27FC236}">
                    <a16:creationId xmlns:a16="http://schemas.microsoft.com/office/drawing/2014/main" id="{C0BF3F0F-4D21-FBB2-CE78-9C96736342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40088" y="4048034"/>
                <a:ext cx="396000" cy="396000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70A97ABE-CFEE-B11F-9E40-10DFFEA9A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9263" y="3077286"/>
              <a:ext cx="4887662" cy="1538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0"/>
                </a:lnSpc>
                <a:spcBef>
                  <a:spcPct val="20000"/>
                </a:spcBef>
                <a:buClr>
                  <a:srgbClr val="000000"/>
                </a:buClr>
                <a:buSzPct val="70000"/>
              </a:pPr>
              <a:endParaRPr lang="it-IT" altLang="it-IT" sz="2800" dirty="0">
                <a:solidFill>
                  <a:srgbClr val="000000"/>
                </a:solidFill>
                <a:latin typeface="Optima" pitchFamily="34" charset="0"/>
                <a:cs typeface="Arial" panose="020B0604020202020204" pitchFamily="34" charset="0"/>
              </a:endParaRPr>
            </a:p>
            <a:p>
              <a:pPr marL="0" indent="0" eaLnBrk="1" hangingPunct="1">
                <a:lnSpc>
                  <a:spcPct val="90000"/>
                </a:lnSpc>
                <a:spcBef>
                  <a:spcPct val="20000"/>
                </a:spcBef>
                <a:buClr>
                  <a:srgbClr val="A50021"/>
                </a:buClr>
                <a:buSzPct val="70000"/>
              </a:pPr>
              <a:r>
                <a:rPr lang="it-IT" altLang="it-IT" sz="2000" dirty="0">
                  <a:latin typeface="Optima" pitchFamily="34" charset="0"/>
                </a:rPr>
                <a:t>In condizioni di </a:t>
              </a:r>
              <a:r>
                <a:rPr lang="it-IT" altLang="it-IT" sz="2000" b="1" dirty="0">
                  <a:latin typeface="Optima" pitchFamily="34" charset="0"/>
                </a:rPr>
                <a:t>multitasking</a:t>
              </a:r>
              <a:r>
                <a:rPr lang="it-IT" altLang="it-IT" sz="2000" dirty="0">
                  <a:latin typeface="Optima" pitchFamily="34" charset="0"/>
                </a:rPr>
                <a:t> le risorse di un calcolatore saranno </a:t>
              </a:r>
              <a:r>
                <a:rPr lang="it-IT" altLang="it-IT" sz="2000" b="1" dirty="0">
                  <a:latin typeface="Optima" pitchFamily="34" charset="0"/>
                </a:rPr>
                <a:t>contese tra più applicazioni</a:t>
              </a:r>
              <a:r>
                <a:rPr lang="it-IT" altLang="it-IT" sz="2000" dirty="0">
                  <a:latin typeface="Optima" pitchFamily="34" charset="0"/>
                </a:rPr>
                <a:t>: è necessario un </a:t>
              </a:r>
              <a:r>
                <a:rPr lang="it-IT" altLang="it-IT" sz="2000" b="1" dirty="0">
                  <a:latin typeface="Optima" pitchFamily="34" charset="0"/>
                </a:rPr>
                <a:t>cambio di contesto</a:t>
              </a:r>
              <a:r>
                <a:rPr lang="it-IT" altLang="it-IT" sz="2000" dirty="0">
                  <a:latin typeface="Optima" pitchFamily="34" charset="0"/>
                </a:rPr>
                <a:t> ogniqualvolta si eseguirà un processo differente.</a:t>
              </a:r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CBEBE267-1E29-BCB8-A880-51BC3DE3F246}"/>
              </a:ext>
            </a:extLst>
          </p:cNvPr>
          <p:cNvGrpSpPr/>
          <p:nvPr/>
        </p:nvGrpSpPr>
        <p:grpSpPr>
          <a:xfrm>
            <a:off x="6835790" y="3161523"/>
            <a:ext cx="4456947" cy="1370473"/>
            <a:chOff x="7016367" y="4799320"/>
            <a:chExt cx="4456947" cy="1370473"/>
          </a:xfrm>
        </p:grpSpPr>
        <p:sp>
          <p:nvSpPr>
            <p:cNvPr id="10" name="Rectangle 266">
              <a:extLst>
                <a:ext uri="{FF2B5EF4-FFF2-40B4-BE49-F238E27FC236}">
                  <a16:creationId xmlns:a16="http://schemas.microsoft.com/office/drawing/2014/main" id="{4775382A-9BF7-D319-3C0E-51E32C7BB336}"/>
                </a:ext>
              </a:extLst>
            </p:cNvPr>
            <p:cNvSpPr/>
            <p:nvPr/>
          </p:nvSpPr>
          <p:spPr bwMode="gray">
            <a:xfrm>
              <a:off x="7016367" y="4799320"/>
              <a:ext cx="4456947" cy="1370473"/>
            </a:xfrm>
            <a:prstGeom prst="rect">
              <a:avLst/>
            </a:prstGeom>
            <a:gradFill flip="none" rotWithShape="1">
              <a:gsLst>
                <a:gs pos="0">
                  <a:srgbClr val="990000">
                    <a:alpha val="63000"/>
                  </a:srgbClr>
                </a:gs>
                <a:gs pos="100000">
                  <a:schemeClr val="bg2"/>
                </a:gs>
              </a:gsLst>
              <a:lin ang="2700000" scaled="1"/>
              <a:tileRect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dk1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80000" lvl="0">
                <a:defRPr/>
              </a:pPr>
              <a:r>
                <a:rPr lang="en-US" sz="2000" dirty="0">
                  <a:latin typeface="Optima" pitchFamily="34" charset="0"/>
                </a:rPr>
                <a:t>A </a:t>
              </a:r>
              <a:r>
                <a:rPr lang="it-IT" sz="2000" dirty="0">
                  <a:latin typeface="Optima" pitchFamily="34" charset="0"/>
                </a:rPr>
                <a:t>seguito di </a:t>
              </a:r>
              <a:r>
                <a:rPr lang="it-IT" sz="2000" b="1" dirty="0">
                  <a:latin typeface="Optima" pitchFamily="34" charset="0"/>
                </a:rPr>
                <a:t>un cambio di contesto </a:t>
              </a:r>
              <a:r>
                <a:rPr lang="it-IT" sz="2000" dirty="0">
                  <a:latin typeface="Optima" pitchFamily="34" charset="0"/>
                </a:rPr>
                <a:t>si istaureranno </a:t>
              </a:r>
              <a:r>
                <a:rPr lang="it-IT" sz="2000" b="1" dirty="0">
                  <a:latin typeface="Optima" pitchFamily="34" charset="0"/>
                </a:rPr>
                <a:t>fenomeni transienti </a:t>
              </a:r>
              <a:r>
                <a:rPr lang="it-IT" sz="2000" dirty="0">
                  <a:latin typeface="Optima" pitchFamily="34" charset="0"/>
                </a:rPr>
                <a:t>che porteranno ad una </a:t>
              </a:r>
              <a:r>
                <a:rPr lang="it-IT" sz="2000" b="1" dirty="0">
                  <a:latin typeface="Optima" pitchFamily="34" charset="0"/>
                </a:rPr>
                <a:t>degradazione</a:t>
              </a:r>
              <a:r>
                <a:rPr lang="it-IT" sz="2000" dirty="0">
                  <a:latin typeface="Optima" pitchFamily="34" charset="0"/>
                </a:rPr>
                <a:t> delle </a:t>
              </a:r>
              <a:r>
                <a:rPr lang="it-IT" sz="2000" b="1" dirty="0">
                  <a:latin typeface="Optima" pitchFamily="34" charset="0"/>
                </a:rPr>
                <a:t>prestazioni</a:t>
              </a:r>
            </a:p>
          </p:txBody>
        </p:sp>
        <p:cxnSp>
          <p:nvCxnSpPr>
            <p:cNvPr id="11" name="btfpRowHeaderBoxLine465663">
              <a:extLst>
                <a:ext uri="{FF2B5EF4-FFF2-40B4-BE49-F238E27FC236}">
                  <a16:creationId xmlns:a16="http://schemas.microsoft.com/office/drawing/2014/main" id="{261A3C02-25C6-0369-C484-2064D2072064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7016367" y="4799321"/>
              <a:ext cx="0" cy="1368000"/>
            </a:xfrm>
            <a:prstGeom prst="line">
              <a:avLst/>
            </a:prstGeom>
            <a:gradFill flip="none" rotWithShape="1">
              <a:gsLst>
                <a:gs pos="0">
                  <a:srgbClr val="990000">
                    <a:alpha val="86000"/>
                  </a:srgbClr>
                </a:gs>
                <a:gs pos="100000">
                  <a:schemeClr val="bg2"/>
                </a:gs>
              </a:gsLst>
              <a:lin ang="2700000" scaled="1"/>
              <a:tileRect/>
            </a:gradFill>
            <a:ln w="76200" cap="flat" cmpd="sng" algn="ctr">
              <a:solidFill>
                <a:srgbClr val="99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1F45FB64-B3A7-CF3D-612F-A6E08233F953}"/>
              </a:ext>
            </a:extLst>
          </p:cNvPr>
          <p:cNvGrpSpPr/>
          <p:nvPr/>
        </p:nvGrpSpPr>
        <p:grpSpPr>
          <a:xfrm rot="16200000">
            <a:off x="6059358" y="3747230"/>
            <a:ext cx="504000" cy="199059"/>
            <a:chOff x="9352621" y="4824451"/>
            <a:chExt cx="504000" cy="199059"/>
          </a:xfrm>
        </p:grpSpPr>
        <p:sp>
          <p:nvSpPr>
            <p:cNvPr id="18" name="Figura a mano libera: forma 220">
              <a:extLst>
                <a:ext uri="{FF2B5EF4-FFF2-40B4-BE49-F238E27FC236}">
                  <a16:creationId xmlns:a16="http://schemas.microsoft.com/office/drawing/2014/main" id="{17873EAD-3F5A-BC0C-313A-9A3D79DC7F75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9527081" y="4693971"/>
              <a:ext cx="155079" cy="504000"/>
            </a:xfrm>
            <a:custGeom>
              <a:avLst/>
              <a:gdLst>
                <a:gd name="connsiteX0" fmla="*/ 119063 w 319087"/>
                <a:gd name="connsiteY0" fmla="*/ 0 h 533400"/>
                <a:gd name="connsiteX1" fmla="*/ 0 w 319087"/>
                <a:gd name="connsiteY1" fmla="*/ 0 h 533400"/>
                <a:gd name="connsiteX2" fmla="*/ 200025 w 319087"/>
                <a:gd name="connsiteY2" fmla="*/ 266700 h 533400"/>
                <a:gd name="connsiteX3" fmla="*/ 0 w 319087"/>
                <a:gd name="connsiteY3" fmla="*/ 533400 h 533400"/>
                <a:gd name="connsiteX4" fmla="*/ 119063 w 319087"/>
                <a:gd name="connsiteY4" fmla="*/ 533400 h 533400"/>
                <a:gd name="connsiteX5" fmla="*/ 319088 w 319087"/>
                <a:gd name="connsiteY5" fmla="*/ 266700 h 533400"/>
                <a:gd name="connsiteX6" fmla="*/ 119063 w 319087"/>
                <a:gd name="connsiteY6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087" h="533400">
                  <a:moveTo>
                    <a:pt x="119063" y="0"/>
                  </a:moveTo>
                  <a:lnTo>
                    <a:pt x="0" y="0"/>
                  </a:lnTo>
                  <a:lnTo>
                    <a:pt x="200025" y="266700"/>
                  </a:lnTo>
                  <a:lnTo>
                    <a:pt x="0" y="533400"/>
                  </a:lnTo>
                  <a:lnTo>
                    <a:pt x="119063" y="533400"/>
                  </a:lnTo>
                  <a:lnTo>
                    <a:pt x="319088" y="266700"/>
                  </a:lnTo>
                  <a:lnTo>
                    <a:pt x="119063" y="0"/>
                  </a:lnTo>
                  <a:close/>
                </a:path>
              </a:pathLst>
            </a:custGeom>
            <a:solidFill>
              <a:srgbClr val="99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1800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lianz Neo PPT"/>
              </a:endParaRPr>
            </a:p>
          </p:txBody>
        </p:sp>
        <p:sp>
          <p:nvSpPr>
            <p:cNvPr id="19" name="Figura a mano libera: forma 221">
              <a:extLst>
                <a:ext uri="{FF2B5EF4-FFF2-40B4-BE49-F238E27FC236}">
                  <a16:creationId xmlns:a16="http://schemas.microsoft.com/office/drawing/2014/main" id="{039E9FFB-A332-E6D9-DA36-24D67233034C}"/>
                </a:ext>
              </a:extLst>
            </p:cNvPr>
            <p:cNvSpPr/>
            <p:nvPr/>
          </p:nvSpPr>
          <p:spPr>
            <a:xfrm rot="5400000">
              <a:off x="9553020" y="4697092"/>
              <a:ext cx="115869" cy="370588"/>
            </a:xfrm>
            <a:custGeom>
              <a:avLst/>
              <a:gdLst>
                <a:gd name="connsiteX0" fmla="*/ 0 w 319087"/>
                <a:gd name="connsiteY0" fmla="*/ 533400 h 533400"/>
                <a:gd name="connsiteX1" fmla="*/ 119063 w 319087"/>
                <a:gd name="connsiteY1" fmla="*/ 533400 h 533400"/>
                <a:gd name="connsiteX2" fmla="*/ 319088 w 319087"/>
                <a:gd name="connsiteY2" fmla="*/ 266700 h 533400"/>
                <a:gd name="connsiteX3" fmla="*/ 119063 w 319087"/>
                <a:gd name="connsiteY3" fmla="*/ 0 h 533400"/>
                <a:gd name="connsiteX4" fmla="*/ 0 w 319087"/>
                <a:gd name="connsiteY4" fmla="*/ 0 h 533400"/>
                <a:gd name="connsiteX5" fmla="*/ 200025 w 319087"/>
                <a:gd name="connsiteY5" fmla="*/ 266700 h 533400"/>
                <a:gd name="connsiteX6" fmla="*/ 0 w 319087"/>
                <a:gd name="connsiteY6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087" h="533400">
                  <a:moveTo>
                    <a:pt x="0" y="533400"/>
                  </a:moveTo>
                  <a:lnTo>
                    <a:pt x="119063" y="533400"/>
                  </a:lnTo>
                  <a:lnTo>
                    <a:pt x="319088" y="266700"/>
                  </a:lnTo>
                  <a:lnTo>
                    <a:pt x="119063" y="0"/>
                  </a:lnTo>
                  <a:lnTo>
                    <a:pt x="0" y="0"/>
                  </a:lnTo>
                  <a:lnTo>
                    <a:pt x="200025" y="2667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1800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B5DAE6"/>
                </a:solidFill>
                <a:effectLst/>
                <a:uLnTx/>
                <a:uFillTx/>
                <a:latin typeface="Allianz Neo PPT"/>
              </a:endParaRPr>
            </a:p>
          </p:txBody>
        </p:sp>
      </p:grp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9071379-4757-0849-148A-A75BC173DA9E}"/>
              </a:ext>
            </a:extLst>
          </p:cNvPr>
          <p:cNvSpPr txBox="1"/>
          <p:nvPr/>
        </p:nvSpPr>
        <p:spPr>
          <a:xfrm>
            <a:off x="449263" y="5176123"/>
            <a:ext cx="11062551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</a:pPr>
            <a:r>
              <a:rPr lang="en-GB" altLang="it-IT" sz="2000" dirty="0">
                <a:latin typeface="Optima" pitchFamily="34" charset="0"/>
              </a:rPr>
              <a:t> </a:t>
            </a:r>
            <a:r>
              <a:rPr lang="it-IT" altLang="it-IT" sz="2000" b="1" i="1" dirty="0">
                <a:solidFill>
                  <a:srgbClr val="990000"/>
                </a:solidFill>
                <a:latin typeface="Optima" pitchFamily="34" charset="0"/>
              </a:rPr>
              <a:t>La tesi ha l’obiettivo di analizzare l’impatto di specifici eventi architetturali sulle prestazioni di un dispositivo mobile, a seguito di un cambio di contesto.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F3B2D66-3262-F963-04DB-85A7985BDF57}"/>
              </a:ext>
            </a:extLst>
          </p:cNvPr>
          <p:cNvSpPr txBox="1"/>
          <p:nvPr/>
        </p:nvSpPr>
        <p:spPr>
          <a:xfrm>
            <a:off x="771703" y="6096912"/>
            <a:ext cx="10521033" cy="541046"/>
          </a:xfrm>
          <a:prstGeom prst="rect">
            <a:avLst/>
          </a:prstGeom>
          <a:noFill/>
          <a:ln>
            <a:solidFill>
              <a:srgbClr val="990000"/>
            </a:solidFill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buClr>
                <a:srgbClr val="800000"/>
              </a:buClr>
              <a:buSzPct val="80000"/>
            </a:pPr>
            <a:r>
              <a:rPr lang="en-GB" altLang="it-IT" sz="1800" i="1" dirty="0">
                <a:latin typeface="Optima" pitchFamily="34" charset="0"/>
              </a:rPr>
              <a:t>Un </a:t>
            </a:r>
            <a:r>
              <a:rPr lang="en-GB" altLang="it-IT" sz="1800" i="1" dirty="0" err="1">
                <a:latin typeface="Optima" pitchFamily="34" charset="0"/>
              </a:rPr>
              <a:t>fenomeno</a:t>
            </a:r>
            <a:r>
              <a:rPr lang="en-GB" altLang="it-IT" i="1" dirty="0">
                <a:latin typeface="Optima" pitchFamily="34" charset="0"/>
              </a:rPr>
              <a:t> </a:t>
            </a:r>
            <a:r>
              <a:rPr lang="en-GB" altLang="it-IT" i="1" dirty="0" err="1">
                <a:latin typeface="Optima" pitchFamily="34" charset="0"/>
              </a:rPr>
              <a:t>transiente</a:t>
            </a:r>
            <a:r>
              <a:rPr lang="en-GB" altLang="it-IT" i="1" dirty="0">
                <a:latin typeface="Optima" pitchFamily="34" charset="0"/>
              </a:rPr>
              <a:t> è </a:t>
            </a:r>
            <a:r>
              <a:rPr lang="en-GB" altLang="it-IT" b="1" i="1" dirty="0" err="1">
                <a:latin typeface="Optima" pitchFamily="34" charset="0"/>
              </a:rPr>
              <a:t>l’effetto</a:t>
            </a:r>
            <a:r>
              <a:rPr lang="en-GB" altLang="it-IT" i="1" dirty="0">
                <a:latin typeface="Optima" pitchFamily="34" charset="0"/>
              </a:rPr>
              <a:t> </a:t>
            </a:r>
            <a:r>
              <a:rPr lang="en-GB" altLang="it-IT" i="1" dirty="0" err="1">
                <a:latin typeface="Optima" pitchFamily="34" charset="0"/>
              </a:rPr>
              <a:t>sull’architettura</a:t>
            </a:r>
            <a:r>
              <a:rPr lang="en-GB" altLang="it-IT" i="1" dirty="0">
                <a:latin typeface="Optima" pitchFamily="34" charset="0"/>
              </a:rPr>
              <a:t> e </a:t>
            </a:r>
            <a:r>
              <a:rPr lang="en-GB" altLang="it-IT" i="1" dirty="0" err="1">
                <a:latin typeface="Optima" pitchFamily="34" charset="0"/>
              </a:rPr>
              <a:t>sulle</a:t>
            </a:r>
            <a:r>
              <a:rPr lang="en-GB" altLang="it-IT" i="1" dirty="0">
                <a:latin typeface="Optima" pitchFamily="34" charset="0"/>
              </a:rPr>
              <a:t> </a:t>
            </a:r>
            <a:r>
              <a:rPr lang="en-GB" altLang="it-IT" i="1" dirty="0" err="1">
                <a:latin typeface="Optima" pitchFamily="34" charset="0"/>
              </a:rPr>
              <a:t>prestazioni</a:t>
            </a:r>
            <a:r>
              <a:rPr lang="en-GB" altLang="it-IT" i="1" dirty="0">
                <a:latin typeface="Optima" pitchFamily="34" charset="0"/>
              </a:rPr>
              <a:t> di </a:t>
            </a:r>
            <a:r>
              <a:rPr lang="en-GB" altLang="it-IT" i="1" dirty="0" err="1">
                <a:latin typeface="Optima" pitchFamily="34" charset="0"/>
              </a:rPr>
              <a:t>una</a:t>
            </a:r>
            <a:r>
              <a:rPr lang="en-GB" altLang="it-IT" i="1" dirty="0">
                <a:latin typeface="Optima" pitchFamily="34" charset="0"/>
              </a:rPr>
              <a:t> </a:t>
            </a:r>
            <a:r>
              <a:rPr lang="en-GB" altLang="it-IT" i="1" dirty="0" err="1">
                <a:latin typeface="Optima" pitchFamily="34" charset="0"/>
              </a:rPr>
              <a:t>applicazione</a:t>
            </a:r>
            <a:r>
              <a:rPr lang="en-GB" altLang="it-IT" i="1" dirty="0">
                <a:latin typeface="Optima" pitchFamily="34" charset="0"/>
              </a:rPr>
              <a:t> in </a:t>
            </a:r>
            <a:r>
              <a:rPr lang="en-GB" altLang="it-IT" b="1" i="1" dirty="0" err="1">
                <a:latin typeface="Optima" pitchFamily="34" charset="0"/>
              </a:rPr>
              <a:t>conseguenza</a:t>
            </a:r>
            <a:r>
              <a:rPr lang="en-GB" altLang="it-IT" i="1" dirty="0">
                <a:latin typeface="Optima" pitchFamily="34" charset="0"/>
              </a:rPr>
              <a:t> di un </a:t>
            </a:r>
            <a:r>
              <a:rPr lang="en-GB" altLang="it-IT" i="1" dirty="0" err="1">
                <a:latin typeface="Optima" pitchFamily="34" charset="0"/>
              </a:rPr>
              <a:t>cambio</a:t>
            </a:r>
            <a:r>
              <a:rPr lang="en-GB" altLang="it-IT" i="1" dirty="0">
                <a:latin typeface="Optima" pitchFamily="34" charset="0"/>
              </a:rPr>
              <a:t> di </a:t>
            </a:r>
            <a:r>
              <a:rPr lang="en-GB" altLang="it-IT" i="1" dirty="0" err="1">
                <a:latin typeface="Optima" pitchFamily="34" charset="0"/>
              </a:rPr>
              <a:t>contesto</a:t>
            </a:r>
            <a:r>
              <a:rPr lang="en-GB" altLang="it-IT" i="1" dirty="0">
                <a:latin typeface="Optima" pitchFamily="34" charset="0"/>
              </a:rPr>
              <a:t>/</a:t>
            </a:r>
            <a:r>
              <a:rPr lang="en-GB" altLang="it-IT" i="1" dirty="0" err="1">
                <a:latin typeface="Optima" pitchFamily="34" charset="0"/>
              </a:rPr>
              <a:t>interruzione</a:t>
            </a:r>
            <a:r>
              <a:rPr lang="en-GB" altLang="it-IT" i="1" dirty="0">
                <a:latin typeface="Optima" pitchFamily="34" charset="0"/>
              </a:rPr>
              <a:t>.</a:t>
            </a:r>
            <a:endParaRPr lang="en-GB" altLang="it-IT" sz="1800" i="1" dirty="0">
              <a:latin typeface="Optima" pitchFamily="34" charset="0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7EFC06B-8A87-8E05-67DF-92B09D117465}"/>
              </a:ext>
            </a:extLst>
          </p:cNvPr>
          <p:cNvSpPr/>
          <p:nvPr/>
        </p:nvSpPr>
        <p:spPr>
          <a:xfrm>
            <a:off x="574558" y="6046219"/>
            <a:ext cx="300784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Elemento grafico 11" descr="Lente di ingrandimento con riempimento a tinta unita">
            <a:extLst>
              <a:ext uri="{FF2B5EF4-FFF2-40B4-BE49-F238E27FC236}">
                <a16:creationId xmlns:a16="http://schemas.microsoft.com/office/drawing/2014/main" id="{33F20EE5-D29E-542B-71D8-737A90B23D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449263" y="6040636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208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64D84-228F-E480-B818-FF17CBFFA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Immagine 4">
            <a:extLst>
              <a:ext uri="{FF2B5EF4-FFF2-40B4-BE49-F238E27FC236}">
                <a16:creationId xmlns:a16="http://schemas.microsoft.com/office/drawing/2014/main" id="{680237FC-8984-17CB-28E6-3CA2C358C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412750"/>
            <a:ext cx="11271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39F4A166-EEB1-C0B9-2743-74E0C54050CA}"/>
              </a:ext>
            </a:extLst>
          </p:cNvPr>
          <p:cNvCxnSpPr/>
          <p:nvPr/>
        </p:nvCxnSpPr>
        <p:spPr>
          <a:xfrm>
            <a:off x="1730375" y="331788"/>
            <a:ext cx="9525" cy="1323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1" name="CasellaDiTesto 5">
            <a:extLst>
              <a:ext uri="{FF2B5EF4-FFF2-40B4-BE49-F238E27FC236}">
                <a16:creationId xmlns:a16="http://schemas.microsoft.com/office/drawing/2014/main" id="{D92823EA-D6DC-650F-ABC5-6D08F09FE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9933" y="553558"/>
            <a:ext cx="69342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STRUMENTI DI ANALISI</a:t>
            </a:r>
            <a:b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</a:br>
            <a:r>
              <a:rPr lang="it-IT" altLang="it-IT" sz="2400" dirty="0" err="1">
                <a:solidFill>
                  <a:srgbClr val="990000"/>
                </a:solidFill>
                <a:latin typeface="Optima" pitchFamily="34" charset="0"/>
              </a:rPr>
              <a:t>Simpleperf</a:t>
            </a:r>
            <a:r>
              <a:rPr lang="it-IT" altLang="it-IT" sz="2400" dirty="0">
                <a:solidFill>
                  <a:srgbClr val="990000"/>
                </a:solidFill>
                <a:latin typeface="Optima" pitchFamily="34" charset="0"/>
              </a:rPr>
              <a:t> e Perfetto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DA6CA1F6-E072-B507-4712-F58BFD94A976}"/>
              </a:ext>
            </a:extLst>
          </p:cNvPr>
          <p:cNvSpPr txBox="1"/>
          <p:nvPr/>
        </p:nvSpPr>
        <p:spPr>
          <a:xfrm>
            <a:off x="449263" y="2042761"/>
            <a:ext cx="11062551" cy="5656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eaLnBrk="1" hangingPunct="1">
              <a:lnSpc>
                <a:spcPct val="80000"/>
              </a:lnSpc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</a:pPr>
            <a:r>
              <a:rPr lang="en-GB" altLang="it-IT" sz="2000" dirty="0">
                <a:solidFill>
                  <a:srgbClr val="990000"/>
                </a:solidFill>
                <a:latin typeface="Optima" pitchFamily="34" charset="0"/>
              </a:rPr>
              <a:t> SIMPLEPERF</a:t>
            </a:r>
            <a:r>
              <a:rPr lang="en-GB" altLang="it-IT" sz="1800" dirty="0">
                <a:latin typeface="Optima" pitchFamily="34" charset="0"/>
              </a:rPr>
              <a:t>: </a:t>
            </a:r>
            <a:r>
              <a:rPr lang="it-IT" altLang="it-IT" sz="1800" i="1" dirty="0">
                <a:latin typeface="Optima" pitchFamily="34" charset="0"/>
              </a:rPr>
              <a:t>tool nativo di Android per la profilazione della CPU. In base agli argomenti passati possiamo 	              esplicitare gli eventi architetturali da monitorare. </a:t>
            </a:r>
            <a:endParaRPr lang="en-GB" altLang="it-IT" sz="1800" i="1" dirty="0">
              <a:latin typeface="Optima" pitchFamily="34" charset="0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8C8388F1-1108-3677-8D2A-63C6E4876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929" y="2874339"/>
            <a:ext cx="3532149" cy="93872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6EBB3407-2AFE-1AC4-DD06-DAC890AA4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263" y="2874339"/>
            <a:ext cx="4902383" cy="339657"/>
          </a:xfrm>
          <a:prstGeom prst="rect">
            <a:avLst/>
          </a:prstGeom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id="{F2728F0C-69EF-E5DB-0305-8FFD24620664}"/>
              </a:ext>
            </a:extLst>
          </p:cNvPr>
          <p:cNvGrpSpPr/>
          <p:nvPr/>
        </p:nvGrpSpPr>
        <p:grpSpPr>
          <a:xfrm rot="16200000">
            <a:off x="5823788" y="3026810"/>
            <a:ext cx="504000" cy="199059"/>
            <a:chOff x="9352621" y="4824451"/>
            <a:chExt cx="504000" cy="199059"/>
          </a:xfrm>
        </p:grpSpPr>
        <p:sp>
          <p:nvSpPr>
            <p:cNvPr id="20" name="Figura a mano libera: forma 220">
              <a:extLst>
                <a:ext uri="{FF2B5EF4-FFF2-40B4-BE49-F238E27FC236}">
                  <a16:creationId xmlns:a16="http://schemas.microsoft.com/office/drawing/2014/main" id="{47D8E5D8-D278-1E6C-5256-7FBA3A963915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9527081" y="4693971"/>
              <a:ext cx="155079" cy="504000"/>
            </a:xfrm>
            <a:custGeom>
              <a:avLst/>
              <a:gdLst>
                <a:gd name="connsiteX0" fmla="*/ 119063 w 319087"/>
                <a:gd name="connsiteY0" fmla="*/ 0 h 533400"/>
                <a:gd name="connsiteX1" fmla="*/ 0 w 319087"/>
                <a:gd name="connsiteY1" fmla="*/ 0 h 533400"/>
                <a:gd name="connsiteX2" fmla="*/ 200025 w 319087"/>
                <a:gd name="connsiteY2" fmla="*/ 266700 h 533400"/>
                <a:gd name="connsiteX3" fmla="*/ 0 w 319087"/>
                <a:gd name="connsiteY3" fmla="*/ 533400 h 533400"/>
                <a:gd name="connsiteX4" fmla="*/ 119063 w 319087"/>
                <a:gd name="connsiteY4" fmla="*/ 533400 h 533400"/>
                <a:gd name="connsiteX5" fmla="*/ 319088 w 319087"/>
                <a:gd name="connsiteY5" fmla="*/ 266700 h 533400"/>
                <a:gd name="connsiteX6" fmla="*/ 119063 w 319087"/>
                <a:gd name="connsiteY6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087" h="533400">
                  <a:moveTo>
                    <a:pt x="119063" y="0"/>
                  </a:moveTo>
                  <a:lnTo>
                    <a:pt x="0" y="0"/>
                  </a:lnTo>
                  <a:lnTo>
                    <a:pt x="200025" y="266700"/>
                  </a:lnTo>
                  <a:lnTo>
                    <a:pt x="0" y="533400"/>
                  </a:lnTo>
                  <a:lnTo>
                    <a:pt x="119063" y="533400"/>
                  </a:lnTo>
                  <a:lnTo>
                    <a:pt x="319088" y="266700"/>
                  </a:lnTo>
                  <a:lnTo>
                    <a:pt x="119063" y="0"/>
                  </a:lnTo>
                  <a:close/>
                </a:path>
              </a:pathLst>
            </a:custGeom>
            <a:solidFill>
              <a:srgbClr val="99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1800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lianz Neo PPT"/>
              </a:endParaRPr>
            </a:p>
          </p:txBody>
        </p:sp>
        <p:sp>
          <p:nvSpPr>
            <p:cNvPr id="21" name="Figura a mano libera: forma 221">
              <a:extLst>
                <a:ext uri="{FF2B5EF4-FFF2-40B4-BE49-F238E27FC236}">
                  <a16:creationId xmlns:a16="http://schemas.microsoft.com/office/drawing/2014/main" id="{8E2D1962-F98F-A55D-6929-9D59DFF9587F}"/>
                </a:ext>
              </a:extLst>
            </p:cNvPr>
            <p:cNvSpPr/>
            <p:nvPr/>
          </p:nvSpPr>
          <p:spPr>
            <a:xfrm rot="5400000">
              <a:off x="9553020" y="4697092"/>
              <a:ext cx="115869" cy="370588"/>
            </a:xfrm>
            <a:custGeom>
              <a:avLst/>
              <a:gdLst>
                <a:gd name="connsiteX0" fmla="*/ 0 w 319087"/>
                <a:gd name="connsiteY0" fmla="*/ 533400 h 533400"/>
                <a:gd name="connsiteX1" fmla="*/ 119063 w 319087"/>
                <a:gd name="connsiteY1" fmla="*/ 533400 h 533400"/>
                <a:gd name="connsiteX2" fmla="*/ 319088 w 319087"/>
                <a:gd name="connsiteY2" fmla="*/ 266700 h 533400"/>
                <a:gd name="connsiteX3" fmla="*/ 119063 w 319087"/>
                <a:gd name="connsiteY3" fmla="*/ 0 h 533400"/>
                <a:gd name="connsiteX4" fmla="*/ 0 w 319087"/>
                <a:gd name="connsiteY4" fmla="*/ 0 h 533400"/>
                <a:gd name="connsiteX5" fmla="*/ 200025 w 319087"/>
                <a:gd name="connsiteY5" fmla="*/ 266700 h 533400"/>
                <a:gd name="connsiteX6" fmla="*/ 0 w 319087"/>
                <a:gd name="connsiteY6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087" h="533400">
                  <a:moveTo>
                    <a:pt x="0" y="533400"/>
                  </a:moveTo>
                  <a:lnTo>
                    <a:pt x="119063" y="533400"/>
                  </a:lnTo>
                  <a:lnTo>
                    <a:pt x="319088" y="266700"/>
                  </a:lnTo>
                  <a:lnTo>
                    <a:pt x="119063" y="0"/>
                  </a:lnTo>
                  <a:lnTo>
                    <a:pt x="0" y="0"/>
                  </a:lnTo>
                  <a:lnTo>
                    <a:pt x="200025" y="2667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1800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B5DAE6"/>
                </a:solidFill>
                <a:effectLst/>
                <a:uLnTx/>
                <a:uFillTx/>
                <a:latin typeface="Allianz Neo PPT"/>
              </a:endParaRPr>
            </a:p>
          </p:txBody>
        </p:sp>
      </p:grp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B7DC9B8E-29E3-E5F7-CC9E-69E39C86A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263" y="2533740"/>
            <a:ext cx="1432193" cy="33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  <a:buSzPct val="70000"/>
            </a:pPr>
            <a:r>
              <a:rPr lang="it-IT" altLang="it-IT" sz="1600" dirty="0">
                <a:solidFill>
                  <a:srgbClr val="000000"/>
                </a:solidFill>
                <a:latin typeface="Optima" pitchFamily="34" charset="0"/>
                <a:cs typeface="Arial" panose="020B0604020202020204" pitchFamily="34" charset="0"/>
              </a:rPr>
              <a:t>Esempi di uso</a:t>
            </a:r>
            <a:endParaRPr lang="it-IT" altLang="it-IT" sz="1600" dirty="0">
              <a:latin typeface="Optima" pitchFamily="34" charset="0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C5A7F463-442F-8882-61EB-E59726EC8A8D}"/>
              </a:ext>
            </a:extLst>
          </p:cNvPr>
          <p:cNvGrpSpPr/>
          <p:nvPr/>
        </p:nvGrpSpPr>
        <p:grpSpPr>
          <a:xfrm>
            <a:off x="444983" y="4017214"/>
            <a:ext cx="11062551" cy="2682290"/>
            <a:chOff x="444983" y="4017214"/>
            <a:chExt cx="11062551" cy="2682290"/>
          </a:xfrm>
        </p:grpSpPr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EA5BAA52-51D4-B6E9-9029-034EB3002F9A}"/>
                </a:ext>
              </a:extLst>
            </p:cNvPr>
            <p:cNvSpPr txBox="1"/>
            <p:nvPr/>
          </p:nvSpPr>
          <p:spPr>
            <a:xfrm>
              <a:off x="444983" y="4017214"/>
              <a:ext cx="11062551" cy="5656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80000"/>
                </a:lnSpc>
                <a:buClr>
                  <a:srgbClr val="800000"/>
                </a:buClr>
                <a:buSzPct val="80000"/>
                <a:buFont typeface="Wingdings 3" panose="05040102010807070707" pitchFamily="18" charset="2"/>
                <a:buChar char="u"/>
              </a:pPr>
              <a:r>
                <a:rPr lang="en-GB" altLang="it-IT" sz="2000" dirty="0">
                  <a:solidFill>
                    <a:srgbClr val="990000"/>
                  </a:solidFill>
                  <a:latin typeface="Optima" pitchFamily="34" charset="0"/>
                </a:rPr>
                <a:t> PERFETTO</a:t>
              </a:r>
              <a:r>
                <a:rPr lang="en-GB" altLang="it-IT" sz="1800" dirty="0">
                  <a:latin typeface="Optima" pitchFamily="34" charset="0"/>
                </a:rPr>
                <a:t>: </a:t>
              </a:r>
              <a:r>
                <a:rPr lang="it-IT" altLang="it-IT" i="1" dirty="0">
                  <a:latin typeface="Optima" pitchFamily="34" charset="0"/>
                </a:rPr>
                <a:t>strumento di profilazione integrato in Android in grado di registrare le informazioni in una traccia visualizzabile su linea temporale tramite un’interfaccia web interattiva.</a:t>
              </a:r>
              <a:endParaRPr lang="en-GB" altLang="it-IT" i="1" dirty="0">
                <a:latin typeface="Optima" pitchFamily="34" charset="0"/>
              </a:endParaRPr>
            </a:p>
          </p:txBody>
        </p:sp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B76FDFDF-9FF4-487F-6A30-6DA6B317CB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983" y="4561357"/>
              <a:ext cx="270461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000000"/>
                </a:buClr>
                <a:buSzPct val="70000"/>
              </a:pPr>
              <a:r>
                <a:rPr lang="it-IT" altLang="it-IT" sz="1600" dirty="0">
                  <a:solidFill>
                    <a:srgbClr val="000000"/>
                  </a:solidFill>
                  <a:latin typeface="Optima" pitchFamily="34" charset="0"/>
                  <a:cs typeface="Arial" panose="020B0604020202020204" pitchFamily="34" charset="0"/>
                </a:rPr>
                <a:t>Esempio di traccia </a:t>
              </a:r>
              <a:endParaRPr lang="it-IT" altLang="it-IT" sz="1600" dirty="0">
                <a:latin typeface="Optima" pitchFamily="34" charset="0"/>
              </a:endParaRPr>
            </a:p>
          </p:txBody>
        </p:sp>
        <p:pic>
          <p:nvPicPr>
            <p:cNvPr id="3" name="Immagine 2" descr="Immagine che contiene testo, schermata, software, Icona del computer&#10;&#10;Il contenuto generato dall'IA potrebbe non essere corretto.">
              <a:extLst>
                <a:ext uri="{FF2B5EF4-FFF2-40B4-BE49-F238E27FC236}">
                  <a16:creationId xmlns:a16="http://schemas.microsoft.com/office/drawing/2014/main" id="{F974B571-B75E-B84A-8A5B-621CAC61B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88" b="53981"/>
            <a:stretch/>
          </p:blipFill>
          <p:spPr>
            <a:xfrm>
              <a:off x="444983" y="4901013"/>
              <a:ext cx="9133367" cy="1798491"/>
            </a:xfrm>
            <a:prstGeom prst="rect">
              <a:avLst/>
            </a:prstGeom>
          </p:spPr>
        </p:pic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E4403605-C17C-72D8-9A85-51C622ECBE7E}"/>
              </a:ext>
            </a:extLst>
          </p:cNvPr>
          <p:cNvGrpSpPr/>
          <p:nvPr/>
        </p:nvGrpSpPr>
        <p:grpSpPr>
          <a:xfrm>
            <a:off x="8474702" y="320926"/>
            <a:ext cx="3714751" cy="1370473"/>
            <a:chOff x="8241798" y="406377"/>
            <a:chExt cx="3714751" cy="1370473"/>
          </a:xfrm>
        </p:grpSpPr>
        <p:sp>
          <p:nvSpPr>
            <p:cNvPr id="6" name="Rectangle 266">
              <a:extLst>
                <a:ext uri="{FF2B5EF4-FFF2-40B4-BE49-F238E27FC236}">
                  <a16:creationId xmlns:a16="http://schemas.microsoft.com/office/drawing/2014/main" id="{04D1218E-063F-D188-498E-E3AFC867DED6}"/>
                </a:ext>
              </a:extLst>
            </p:cNvPr>
            <p:cNvSpPr/>
            <p:nvPr/>
          </p:nvSpPr>
          <p:spPr bwMode="gray">
            <a:xfrm>
              <a:off x="8241798" y="406377"/>
              <a:ext cx="3714751" cy="1370473"/>
            </a:xfrm>
            <a:prstGeom prst="rect">
              <a:avLst/>
            </a:prstGeom>
            <a:gradFill flip="none" rotWithShape="1">
              <a:gsLst>
                <a:gs pos="0">
                  <a:srgbClr val="990000">
                    <a:alpha val="86000"/>
                  </a:srgbClr>
                </a:gs>
                <a:gs pos="100000">
                  <a:schemeClr val="bg2"/>
                </a:gs>
              </a:gsLst>
              <a:lin ang="2700000" scaled="1"/>
              <a:tileRect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dk1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80000" lvl="0">
                <a:defRPr/>
              </a:pPr>
              <a:endParaRPr lang="it-IT" sz="1400" i="1" dirty="0">
                <a:latin typeface="Optima" pitchFamily="34" charset="0"/>
              </a:endParaRPr>
            </a:p>
          </p:txBody>
        </p:sp>
        <p:pic>
          <p:nvPicPr>
            <p:cNvPr id="10" name="Elemento grafico 9" descr="Smartphone con riempimento a tinta unita">
              <a:extLst>
                <a:ext uri="{FF2B5EF4-FFF2-40B4-BE49-F238E27FC236}">
                  <a16:creationId xmlns:a16="http://schemas.microsoft.com/office/drawing/2014/main" id="{FD4B0E75-EF8C-7071-F4D0-12CBBBF3E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331730" y="681365"/>
              <a:ext cx="624819" cy="624819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7BEC3413-851E-98FF-B6D8-FE7794E74E23}"/>
                </a:ext>
              </a:extLst>
            </p:cNvPr>
            <p:cNvSpPr txBox="1"/>
            <p:nvPr/>
          </p:nvSpPr>
          <p:spPr>
            <a:xfrm>
              <a:off x="8241798" y="506838"/>
              <a:ext cx="332387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sz="1400" b="1" dirty="0" err="1">
                  <a:solidFill>
                    <a:schemeClr val="bg1"/>
                  </a:solidFill>
                  <a:latin typeface="Optima" pitchFamily="34" charset="0"/>
                </a:rPr>
                <a:t>Dispositivo</a:t>
              </a:r>
              <a:r>
                <a:rPr lang="en-US" sz="1400" b="1" dirty="0">
                  <a:solidFill>
                    <a:schemeClr val="bg1"/>
                  </a:solidFill>
                  <a:latin typeface="Optima" pitchFamily="34" charset="0"/>
                </a:rPr>
                <a:t> in </a:t>
              </a:r>
              <a:r>
                <a:rPr lang="en-US" sz="1400" b="1" dirty="0" err="1">
                  <a:solidFill>
                    <a:schemeClr val="bg1"/>
                  </a:solidFill>
                  <a:latin typeface="Optima" pitchFamily="34" charset="0"/>
                </a:rPr>
                <a:t>Analisi</a:t>
              </a:r>
              <a:r>
                <a:rPr lang="en-US" sz="1400" dirty="0">
                  <a:solidFill>
                    <a:schemeClr val="bg1"/>
                  </a:solidFill>
                  <a:latin typeface="Optima" pitchFamily="34" charset="0"/>
                </a:rPr>
                <a:t>: Google Pixel 7</a:t>
              </a:r>
            </a:p>
            <a:p>
              <a:pPr lvl="0">
                <a:defRPr/>
              </a:pPr>
              <a:r>
                <a:rPr lang="it-IT" sz="1400" dirty="0" err="1">
                  <a:solidFill>
                    <a:schemeClr val="bg1"/>
                  </a:solidFill>
                  <a:latin typeface="Optima" pitchFamily="34" charset="0"/>
                </a:rPr>
                <a:t>SoC</a:t>
              </a:r>
              <a:r>
                <a:rPr lang="it-IT" sz="1400" dirty="0">
                  <a:solidFill>
                    <a:schemeClr val="bg1"/>
                  </a:solidFill>
                  <a:latin typeface="Optima" pitchFamily="34" charset="0"/>
                </a:rPr>
                <a:t> </a:t>
              </a:r>
              <a:r>
                <a:rPr lang="it-IT" sz="1400" dirty="0" err="1">
                  <a:solidFill>
                    <a:schemeClr val="bg1"/>
                  </a:solidFill>
                  <a:latin typeface="Optima" pitchFamily="34" charset="0"/>
                </a:rPr>
                <a:t>Tensor</a:t>
              </a:r>
              <a:r>
                <a:rPr lang="it-IT" sz="1400" dirty="0">
                  <a:solidFill>
                    <a:schemeClr val="bg1"/>
                  </a:solidFill>
                  <a:latin typeface="Optima" pitchFamily="34" charset="0"/>
                </a:rPr>
                <a:t> G2</a:t>
              </a:r>
            </a:p>
            <a:p>
              <a:pPr marL="180000" lvl="0" indent="-180000">
                <a:buFont typeface="Arial" panose="020B0604020202020204" pitchFamily="34" charset="0"/>
                <a:buChar char="•"/>
                <a:defRPr/>
              </a:pPr>
              <a:r>
                <a:rPr lang="pt-BR" sz="1400" i="1" dirty="0">
                  <a:latin typeface="Optima" pitchFamily="34" charset="0"/>
                </a:rPr>
                <a:t>4x Core Little Cortex-A55 (CPU0-3)</a:t>
              </a:r>
            </a:p>
            <a:p>
              <a:pPr marL="180000" lvl="0" indent="-180000">
                <a:buFont typeface="Arial" panose="020B0604020202020204" pitchFamily="34" charset="0"/>
                <a:buChar char="•"/>
                <a:defRPr/>
              </a:pPr>
              <a:r>
                <a:rPr lang="pt-BR" sz="1400" i="1" dirty="0">
                  <a:latin typeface="Optima" pitchFamily="34" charset="0"/>
                </a:rPr>
                <a:t>2x Core </a:t>
              </a:r>
              <a:r>
                <a:rPr lang="pt-BR" sz="1400" i="1" dirty="0" err="1">
                  <a:latin typeface="Optima" pitchFamily="34" charset="0"/>
                </a:rPr>
                <a:t>Medium</a:t>
              </a:r>
              <a:r>
                <a:rPr lang="pt-BR" sz="1400" i="1" dirty="0">
                  <a:latin typeface="Optima" pitchFamily="34" charset="0"/>
                </a:rPr>
                <a:t> Cortex-A78 (CPU4-5)</a:t>
              </a:r>
            </a:p>
            <a:p>
              <a:pPr marL="180000" lvl="0" indent="-180000">
                <a:buFont typeface="Arial" panose="020B0604020202020204" pitchFamily="34" charset="0"/>
                <a:buChar char="•"/>
                <a:defRPr/>
              </a:pPr>
              <a:r>
                <a:rPr lang="pt-BR" sz="1400" i="1" dirty="0">
                  <a:latin typeface="Optima" pitchFamily="34" charset="0"/>
                </a:rPr>
                <a:t>2x Core BIG Cortex-X1 (1.8GHz) (CPU6-7)</a:t>
              </a:r>
              <a:endParaRPr lang="it-IT" sz="1400" i="1" dirty="0">
                <a:latin typeface="Opti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8678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916D0-9456-C023-BD71-956915B48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Immagine 4">
            <a:extLst>
              <a:ext uri="{FF2B5EF4-FFF2-40B4-BE49-F238E27FC236}">
                <a16:creationId xmlns:a16="http://schemas.microsoft.com/office/drawing/2014/main" id="{DC5F5598-D6BE-3065-7312-7E4738760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412750"/>
            <a:ext cx="11271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F0101A90-437F-3E73-9DE9-98ACE70C175C}"/>
              </a:ext>
            </a:extLst>
          </p:cNvPr>
          <p:cNvCxnSpPr/>
          <p:nvPr/>
        </p:nvCxnSpPr>
        <p:spPr>
          <a:xfrm>
            <a:off x="1730375" y="331788"/>
            <a:ext cx="9525" cy="1323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1" name="CasellaDiTesto 5">
            <a:extLst>
              <a:ext uri="{FF2B5EF4-FFF2-40B4-BE49-F238E27FC236}">
                <a16:creationId xmlns:a16="http://schemas.microsoft.com/office/drawing/2014/main" id="{8688143B-A147-F649-B586-9F4EB2AE1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542925"/>
            <a:ext cx="69342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ANALISI DEI FENOMENI TRANSIENTI</a:t>
            </a:r>
            <a:b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</a:b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Gli ostacoli e </a:t>
            </a:r>
            <a:r>
              <a:rPr lang="it-IT" altLang="it-IT" sz="2400" dirty="0">
                <a:solidFill>
                  <a:srgbClr val="990000"/>
                </a:solidFill>
                <a:latin typeface="Optima" pitchFamily="34" charset="0"/>
              </a:rPr>
              <a:t>le soluzioni</a:t>
            </a:r>
            <a:endParaRPr kumimoji="0" lang="it-IT" altLang="it-IT" sz="24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</p:txBody>
      </p:sp>
      <p:sp>
        <p:nvSpPr>
          <p:cNvPr id="4" name="CasellaDiTesto 7">
            <a:extLst>
              <a:ext uri="{FF2B5EF4-FFF2-40B4-BE49-F238E27FC236}">
                <a16:creationId xmlns:a16="http://schemas.microsoft.com/office/drawing/2014/main" id="{145F399F-4D9C-375D-6A7C-4FD48FF52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263" y="1998993"/>
            <a:ext cx="108434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rgbClr val="A50021"/>
              </a:buClr>
              <a:buSzPct val="70000"/>
            </a:pPr>
            <a:r>
              <a:rPr lang="it-IT" altLang="it-IT" sz="2000" dirty="0">
                <a:solidFill>
                  <a:prstClr val="black"/>
                </a:solidFill>
                <a:latin typeface="Optima" pitchFamily="34" charset="0"/>
              </a:rPr>
              <a:t>Si è voluto analizzare e quantificare l’impatto di determinati </a:t>
            </a:r>
            <a:r>
              <a:rPr lang="it-IT" altLang="it-IT" sz="2000" b="1" dirty="0">
                <a:solidFill>
                  <a:prstClr val="black"/>
                </a:solidFill>
                <a:latin typeface="Optima" pitchFamily="34" charset="0"/>
              </a:rPr>
              <a:t>eventi architetturali sulle prestazioni </a:t>
            </a:r>
            <a:r>
              <a:rPr lang="it-IT" altLang="it-IT" sz="2000" dirty="0">
                <a:solidFill>
                  <a:prstClr val="black"/>
                </a:solidFill>
                <a:latin typeface="Optima" pitchFamily="34" charset="0"/>
              </a:rPr>
              <a:t>di un’applicazione in condizione di </a:t>
            </a:r>
            <a:r>
              <a:rPr lang="it-IT" altLang="it-IT" sz="2000" dirty="0" err="1">
                <a:solidFill>
                  <a:prstClr val="black"/>
                </a:solidFill>
                <a:latin typeface="Optima" pitchFamily="34" charset="0"/>
              </a:rPr>
              <a:t>elevat</a:t>
            </a:r>
            <a:r>
              <a:rPr lang="it-IT" altLang="it-IT" sz="2000" dirty="0">
                <a:solidFill>
                  <a:prstClr val="black"/>
                </a:solidFill>
                <a:latin typeface="Optima" pitchFamily="34" charset="0"/>
              </a:rPr>
              <a:t>i cambi di contesto </a:t>
            </a:r>
          </a:p>
        </p:txBody>
      </p: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2077C983-CA90-D642-32AF-529DD42EA893}"/>
              </a:ext>
            </a:extLst>
          </p:cNvPr>
          <p:cNvGrpSpPr/>
          <p:nvPr/>
        </p:nvGrpSpPr>
        <p:grpSpPr>
          <a:xfrm>
            <a:off x="1659971" y="3176538"/>
            <a:ext cx="8872058" cy="3140832"/>
            <a:chOff x="1862418" y="3156352"/>
            <a:chExt cx="8872058" cy="3140832"/>
          </a:xfrm>
        </p:grpSpPr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B07189AD-CCF0-6EF2-832E-EB4339E63547}"/>
                </a:ext>
              </a:extLst>
            </p:cNvPr>
            <p:cNvGrpSpPr/>
            <p:nvPr/>
          </p:nvGrpSpPr>
          <p:grpSpPr>
            <a:xfrm>
              <a:off x="6277529" y="3156352"/>
              <a:ext cx="4456947" cy="685237"/>
              <a:chOff x="7016367" y="4799320"/>
              <a:chExt cx="4456947" cy="685237"/>
            </a:xfrm>
          </p:grpSpPr>
          <p:sp>
            <p:nvSpPr>
              <p:cNvPr id="10" name="Rectangle 266">
                <a:extLst>
                  <a:ext uri="{FF2B5EF4-FFF2-40B4-BE49-F238E27FC236}">
                    <a16:creationId xmlns:a16="http://schemas.microsoft.com/office/drawing/2014/main" id="{C9ED2DC2-FC82-9B96-1BEB-F47F14F689A0}"/>
                  </a:ext>
                </a:extLst>
              </p:cNvPr>
              <p:cNvSpPr/>
              <p:nvPr/>
            </p:nvSpPr>
            <p:spPr bwMode="gray">
              <a:xfrm>
                <a:off x="7016367" y="4799320"/>
                <a:ext cx="4456947" cy="685237"/>
              </a:xfrm>
              <a:prstGeom prst="rect">
                <a:avLst/>
              </a:prstGeom>
              <a:gradFill flip="none" rotWithShape="1">
                <a:gsLst>
                  <a:gs pos="0">
                    <a:srgbClr val="990000">
                      <a:alpha val="63000"/>
                    </a:srgbClr>
                  </a:gs>
                  <a:gs pos="100000">
                    <a:schemeClr val="bg2"/>
                  </a:gs>
                </a:gsLst>
                <a:lin ang="2700000" scaled="1"/>
                <a:tileRect/>
              </a:gradFill>
              <a:ln w="9525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dk1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8000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20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tima" pitchFamily="34" charset="0"/>
                    <a:ea typeface="+mn-ea"/>
                    <a:cs typeface="+mn-cs"/>
                  </a:rPr>
                  <a:t>Simulazione di uno schermo seconda</a:t>
                </a:r>
                <a:r>
                  <a:rPr lang="it-IT" sz="2000" dirty="0">
                    <a:solidFill>
                      <a:prstClr val="black"/>
                    </a:solidFill>
                    <a:latin typeface="Optima" pitchFamily="34" charset="0"/>
                  </a:rPr>
                  <a:t>rio all’interno del dispositivo</a:t>
                </a:r>
                <a:endParaRPr kumimoji="0" lang="it-IT" sz="20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tima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11" name="btfpRowHeaderBoxLine465663">
                <a:extLst>
                  <a:ext uri="{FF2B5EF4-FFF2-40B4-BE49-F238E27FC236}">
                    <a16:creationId xmlns:a16="http://schemas.microsoft.com/office/drawing/2014/main" id="{9EAE149A-33AF-E746-EB12-0ACD8ADCFA56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>
                <a:off x="7016367" y="4799321"/>
                <a:ext cx="0" cy="684000"/>
              </a:xfrm>
              <a:prstGeom prst="line">
                <a:avLst/>
              </a:prstGeom>
              <a:gradFill flip="none" rotWithShape="1">
                <a:gsLst>
                  <a:gs pos="0">
                    <a:srgbClr val="990000">
                      <a:alpha val="86000"/>
                    </a:srgbClr>
                  </a:gs>
                  <a:gs pos="100000">
                    <a:schemeClr val="bg2"/>
                  </a:gs>
                </a:gsLst>
                <a:lin ang="2700000" scaled="1"/>
                <a:tileRect/>
              </a:gradFill>
              <a:ln w="76200" cap="flat" cmpd="sng" algn="ctr">
                <a:solidFill>
                  <a:srgbClr val="99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</p:cxnSp>
        </p:grpSp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5A52911C-6801-B936-5476-C2C14A2EE329}"/>
                </a:ext>
              </a:extLst>
            </p:cNvPr>
            <p:cNvGrpSpPr/>
            <p:nvPr/>
          </p:nvGrpSpPr>
          <p:grpSpPr>
            <a:xfrm>
              <a:off x="6277529" y="4452472"/>
              <a:ext cx="4456947" cy="684000"/>
              <a:chOff x="7016367" y="4799320"/>
              <a:chExt cx="4456947" cy="1370473"/>
            </a:xfrm>
          </p:grpSpPr>
          <p:sp>
            <p:nvSpPr>
              <p:cNvPr id="12" name="Rectangle 266">
                <a:extLst>
                  <a:ext uri="{FF2B5EF4-FFF2-40B4-BE49-F238E27FC236}">
                    <a16:creationId xmlns:a16="http://schemas.microsoft.com/office/drawing/2014/main" id="{3F2A59DB-B222-E71A-8F60-A90CAE835412}"/>
                  </a:ext>
                </a:extLst>
              </p:cNvPr>
              <p:cNvSpPr/>
              <p:nvPr/>
            </p:nvSpPr>
            <p:spPr bwMode="gray">
              <a:xfrm>
                <a:off x="7016367" y="4799320"/>
                <a:ext cx="4456947" cy="1370473"/>
              </a:xfrm>
              <a:prstGeom prst="rect">
                <a:avLst/>
              </a:prstGeom>
              <a:gradFill flip="none" rotWithShape="1">
                <a:gsLst>
                  <a:gs pos="0">
                    <a:srgbClr val="990000">
                      <a:alpha val="63000"/>
                    </a:srgbClr>
                  </a:gs>
                  <a:gs pos="100000">
                    <a:schemeClr val="bg2"/>
                  </a:gs>
                </a:gsLst>
                <a:lin ang="2700000" scaled="1"/>
                <a:tileRect/>
              </a:gradFill>
              <a:ln w="9525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dk1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80000">
                  <a:defRPr/>
                </a:pPr>
                <a:r>
                  <a:rPr lang="it-IT" sz="2000" dirty="0">
                    <a:solidFill>
                      <a:prstClr val="black"/>
                    </a:solidFill>
                    <a:latin typeface="Optima" pitchFamily="34" charset="0"/>
                  </a:rPr>
                  <a:t>Limitare la frequenza di Clock del processore (</a:t>
                </a:r>
                <a:r>
                  <a:rPr lang="it-IT" sz="2000" dirty="0" err="1">
                    <a:solidFill>
                      <a:prstClr val="black"/>
                    </a:solidFill>
                    <a:latin typeface="Optima" pitchFamily="34" charset="0"/>
                  </a:rPr>
                  <a:t>UnderClock</a:t>
                </a:r>
                <a:r>
                  <a:rPr lang="it-IT" sz="2000" dirty="0">
                    <a:solidFill>
                      <a:prstClr val="black"/>
                    </a:solidFill>
                    <a:latin typeface="Optima" pitchFamily="34" charset="0"/>
                  </a:rPr>
                  <a:t>)</a:t>
                </a:r>
              </a:p>
            </p:txBody>
          </p:sp>
          <p:cxnSp>
            <p:nvCxnSpPr>
              <p:cNvPr id="13" name="btfpRowHeaderBoxLine465663">
                <a:extLst>
                  <a:ext uri="{FF2B5EF4-FFF2-40B4-BE49-F238E27FC236}">
                    <a16:creationId xmlns:a16="http://schemas.microsoft.com/office/drawing/2014/main" id="{B78111F8-8577-8BF7-C529-68C6D37322E7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>
                <a:off x="7016367" y="4799321"/>
                <a:ext cx="0" cy="1368000"/>
              </a:xfrm>
              <a:prstGeom prst="line">
                <a:avLst/>
              </a:prstGeom>
              <a:gradFill flip="none" rotWithShape="1">
                <a:gsLst>
                  <a:gs pos="0">
                    <a:srgbClr val="990000">
                      <a:alpha val="86000"/>
                    </a:srgbClr>
                  </a:gs>
                  <a:gs pos="100000">
                    <a:schemeClr val="bg2"/>
                  </a:gs>
                </a:gsLst>
                <a:lin ang="2700000" scaled="1"/>
                <a:tileRect/>
              </a:gradFill>
              <a:ln w="76200" cap="flat" cmpd="sng" algn="ctr">
                <a:solidFill>
                  <a:srgbClr val="99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</p:cxnSp>
        </p:grpSp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DB2ECC64-B3C2-552C-9C72-3103BAD77154}"/>
                </a:ext>
              </a:extLst>
            </p:cNvPr>
            <p:cNvGrpSpPr/>
            <p:nvPr/>
          </p:nvGrpSpPr>
          <p:grpSpPr>
            <a:xfrm>
              <a:off x="6277528" y="5613184"/>
              <a:ext cx="4456947" cy="684000"/>
              <a:chOff x="7016367" y="4799320"/>
              <a:chExt cx="4456947" cy="1370473"/>
            </a:xfrm>
          </p:grpSpPr>
          <p:sp>
            <p:nvSpPr>
              <p:cNvPr id="17" name="Rectangle 266">
                <a:extLst>
                  <a:ext uri="{FF2B5EF4-FFF2-40B4-BE49-F238E27FC236}">
                    <a16:creationId xmlns:a16="http://schemas.microsoft.com/office/drawing/2014/main" id="{0C793C38-213B-2A64-DD92-465B124F0ADC}"/>
                  </a:ext>
                </a:extLst>
              </p:cNvPr>
              <p:cNvSpPr/>
              <p:nvPr/>
            </p:nvSpPr>
            <p:spPr bwMode="gray">
              <a:xfrm>
                <a:off x="7016367" y="4799320"/>
                <a:ext cx="4456947" cy="1370473"/>
              </a:xfrm>
              <a:prstGeom prst="rect">
                <a:avLst/>
              </a:prstGeom>
              <a:gradFill flip="none" rotWithShape="1">
                <a:gsLst>
                  <a:gs pos="0">
                    <a:srgbClr val="990000">
                      <a:alpha val="63000"/>
                    </a:srgbClr>
                  </a:gs>
                  <a:gs pos="100000">
                    <a:schemeClr val="bg2"/>
                  </a:gs>
                </a:gsLst>
                <a:lin ang="2700000" scaled="1"/>
                <a:tileRect/>
              </a:gradFill>
              <a:ln w="9525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dk1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80000" marR="0" lvl="0" indent="0" defTabSz="914400" latinLnBrk="0">
                  <a:lnSpc>
                    <a:spcPct val="100000"/>
                  </a:lnSpc>
                  <a:buClrTx/>
                  <a:buSzTx/>
                  <a:buFontTx/>
                  <a:buNone/>
                  <a:tabLst/>
                  <a:defRPr/>
                </a:pPr>
                <a:r>
                  <a:rPr lang="it-IT" sz="2000" dirty="0">
                    <a:solidFill>
                      <a:prstClr val="black"/>
                    </a:solidFill>
                    <a:latin typeface="Optima" pitchFamily="34" charset="0"/>
                  </a:rPr>
                  <a:t>Creazione di CPU Set personalizzati</a:t>
                </a:r>
              </a:p>
            </p:txBody>
          </p:sp>
          <p:cxnSp>
            <p:nvCxnSpPr>
              <p:cNvPr id="20" name="btfpRowHeaderBoxLine465663">
                <a:extLst>
                  <a:ext uri="{FF2B5EF4-FFF2-40B4-BE49-F238E27FC236}">
                    <a16:creationId xmlns:a16="http://schemas.microsoft.com/office/drawing/2014/main" id="{6639DFD4-4DDE-220B-9DAB-04A2C56F798D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>
                <a:off x="7016367" y="4799321"/>
                <a:ext cx="0" cy="1368000"/>
              </a:xfrm>
              <a:prstGeom prst="line">
                <a:avLst/>
              </a:prstGeom>
              <a:gradFill flip="none" rotWithShape="1">
                <a:gsLst>
                  <a:gs pos="0">
                    <a:srgbClr val="990000">
                      <a:alpha val="86000"/>
                    </a:srgbClr>
                  </a:gs>
                  <a:gs pos="100000">
                    <a:schemeClr val="bg2"/>
                  </a:gs>
                </a:gsLst>
                <a:lin ang="2700000" scaled="1"/>
                <a:tileRect/>
              </a:gradFill>
              <a:ln w="76200" cap="flat" cmpd="sng" algn="ctr">
                <a:solidFill>
                  <a:srgbClr val="99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</p:cxnSp>
        </p:grpSp>
        <p:grpSp>
          <p:nvGrpSpPr>
            <p:cNvPr id="23" name="Gruppo 22">
              <a:extLst>
                <a:ext uri="{FF2B5EF4-FFF2-40B4-BE49-F238E27FC236}">
                  <a16:creationId xmlns:a16="http://schemas.microsoft.com/office/drawing/2014/main" id="{88999A2D-060A-2DA8-C0BA-64346F23E040}"/>
                </a:ext>
              </a:extLst>
            </p:cNvPr>
            <p:cNvGrpSpPr/>
            <p:nvPr/>
          </p:nvGrpSpPr>
          <p:grpSpPr>
            <a:xfrm rot="16200000">
              <a:off x="5321956" y="3399441"/>
              <a:ext cx="504000" cy="199059"/>
              <a:chOff x="9352621" y="4824451"/>
              <a:chExt cx="504000" cy="199059"/>
            </a:xfrm>
          </p:grpSpPr>
          <p:sp>
            <p:nvSpPr>
              <p:cNvPr id="24" name="Figura a mano libera: forma 220">
                <a:extLst>
                  <a:ext uri="{FF2B5EF4-FFF2-40B4-BE49-F238E27FC236}">
                    <a16:creationId xmlns:a16="http://schemas.microsoft.com/office/drawing/2014/main" id="{DCAE9AEC-E1AF-48F1-75FC-A2C7331D520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527081" y="4693971"/>
                <a:ext cx="155079" cy="504000"/>
              </a:xfrm>
              <a:custGeom>
                <a:avLst/>
                <a:gdLst>
                  <a:gd name="connsiteX0" fmla="*/ 119063 w 319087"/>
                  <a:gd name="connsiteY0" fmla="*/ 0 h 533400"/>
                  <a:gd name="connsiteX1" fmla="*/ 0 w 319087"/>
                  <a:gd name="connsiteY1" fmla="*/ 0 h 533400"/>
                  <a:gd name="connsiteX2" fmla="*/ 200025 w 319087"/>
                  <a:gd name="connsiteY2" fmla="*/ 266700 h 533400"/>
                  <a:gd name="connsiteX3" fmla="*/ 0 w 319087"/>
                  <a:gd name="connsiteY3" fmla="*/ 533400 h 533400"/>
                  <a:gd name="connsiteX4" fmla="*/ 119063 w 319087"/>
                  <a:gd name="connsiteY4" fmla="*/ 533400 h 533400"/>
                  <a:gd name="connsiteX5" fmla="*/ 319088 w 319087"/>
                  <a:gd name="connsiteY5" fmla="*/ 266700 h 533400"/>
                  <a:gd name="connsiteX6" fmla="*/ 119063 w 319087"/>
                  <a:gd name="connsiteY6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119063" y="0"/>
                    </a:move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close/>
                  </a:path>
                </a:pathLst>
              </a:custGeom>
              <a:solidFill>
                <a:srgbClr val="99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  <p:sp>
            <p:nvSpPr>
              <p:cNvPr id="25" name="Figura a mano libera: forma 221">
                <a:extLst>
                  <a:ext uri="{FF2B5EF4-FFF2-40B4-BE49-F238E27FC236}">
                    <a16:creationId xmlns:a16="http://schemas.microsoft.com/office/drawing/2014/main" id="{A0513F3A-50C5-E62B-E97A-72A77AF9D4DD}"/>
                  </a:ext>
                </a:extLst>
              </p:cNvPr>
              <p:cNvSpPr/>
              <p:nvPr/>
            </p:nvSpPr>
            <p:spPr>
              <a:xfrm rot="5400000">
                <a:off x="9553020" y="4697092"/>
                <a:ext cx="115869" cy="370588"/>
              </a:xfrm>
              <a:custGeom>
                <a:avLst/>
                <a:gdLst>
                  <a:gd name="connsiteX0" fmla="*/ 0 w 319087"/>
                  <a:gd name="connsiteY0" fmla="*/ 533400 h 533400"/>
                  <a:gd name="connsiteX1" fmla="*/ 119063 w 319087"/>
                  <a:gd name="connsiteY1" fmla="*/ 533400 h 533400"/>
                  <a:gd name="connsiteX2" fmla="*/ 319088 w 319087"/>
                  <a:gd name="connsiteY2" fmla="*/ 266700 h 533400"/>
                  <a:gd name="connsiteX3" fmla="*/ 119063 w 319087"/>
                  <a:gd name="connsiteY3" fmla="*/ 0 h 533400"/>
                  <a:gd name="connsiteX4" fmla="*/ 0 w 319087"/>
                  <a:gd name="connsiteY4" fmla="*/ 0 h 533400"/>
                  <a:gd name="connsiteX5" fmla="*/ 200025 w 319087"/>
                  <a:gd name="connsiteY5" fmla="*/ 266700 h 533400"/>
                  <a:gd name="connsiteX6" fmla="*/ 0 w 319087"/>
                  <a:gd name="connsiteY6" fmla="*/ 53340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0" y="533400"/>
                    </a:move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B5DAE6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</p:grpSp>
        <p:grpSp>
          <p:nvGrpSpPr>
            <p:cNvPr id="26" name="Gruppo 25">
              <a:extLst>
                <a:ext uri="{FF2B5EF4-FFF2-40B4-BE49-F238E27FC236}">
                  <a16:creationId xmlns:a16="http://schemas.microsoft.com/office/drawing/2014/main" id="{26135904-AADB-D223-B8EB-F42F251F9DCB}"/>
                </a:ext>
              </a:extLst>
            </p:cNvPr>
            <p:cNvGrpSpPr/>
            <p:nvPr/>
          </p:nvGrpSpPr>
          <p:grpSpPr>
            <a:xfrm rot="16200000">
              <a:off x="5321956" y="4694943"/>
              <a:ext cx="504000" cy="199059"/>
              <a:chOff x="9352621" y="4824451"/>
              <a:chExt cx="504000" cy="199059"/>
            </a:xfrm>
          </p:grpSpPr>
          <p:sp>
            <p:nvSpPr>
              <p:cNvPr id="27" name="Figura a mano libera: forma 220">
                <a:extLst>
                  <a:ext uri="{FF2B5EF4-FFF2-40B4-BE49-F238E27FC236}">
                    <a16:creationId xmlns:a16="http://schemas.microsoft.com/office/drawing/2014/main" id="{5BF9E0CC-5B27-5EAA-55F1-9EB13CCF5CF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527081" y="4693971"/>
                <a:ext cx="155079" cy="504000"/>
              </a:xfrm>
              <a:custGeom>
                <a:avLst/>
                <a:gdLst>
                  <a:gd name="connsiteX0" fmla="*/ 119063 w 319087"/>
                  <a:gd name="connsiteY0" fmla="*/ 0 h 533400"/>
                  <a:gd name="connsiteX1" fmla="*/ 0 w 319087"/>
                  <a:gd name="connsiteY1" fmla="*/ 0 h 533400"/>
                  <a:gd name="connsiteX2" fmla="*/ 200025 w 319087"/>
                  <a:gd name="connsiteY2" fmla="*/ 266700 h 533400"/>
                  <a:gd name="connsiteX3" fmla="*/ 0 w 319087"/>
                  <a:gd name="connsiteY3" fmla="*/ 533400 h 533400"/>
                  <a:gd name="connsiteX4" fmla="*/ 119063 w 319087"/>
                  <a:gd name="connsiteY4" fmla="*/ 533400 h 533400"/>
                  <a:gd name="connsiteX5" fmla="*/ 319088 w 319087"/>
                  <a:gd name="connsiteY5" fmla="*/ 266700 h 533400"/>
                  <a:gd name="connsiteX6" fmla="*/ 119063 w 319087"/>
                  <a:gd name="connsiteY6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119063" y="0"/>
                    </a:move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close/>
                  </a:path>
                </a:pathLst>
              </a:custGeom>
              <a:solidFill>
                <a:srgbClr val="99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  <p:sp>
            <p:nvSpPr>
              <p:cNvPr id="28" name="Figura a mano libera: forma 221">
                <a:extLst>
                  <a:ext uri="{FF2B5EF4-FFF2-40B4-BE49-F238E27FC236}">
                    <a16:creationId xmlns:a16="http://schemas.microsoft.com/office/drawing/2014/main" id="{DD905B4E-4504-15BA-B389-2669B194F248}"/>
                  </a:ext>
                </a:extLst>
              </p:cNvPr>
              <p:cNvSpPr/>
              <p:nvPr/>
            </p:nvSpPr>
            <p:spPr>
              <a:xfrm rot="5400000">
                <a:off x="9553020" y="4697092"/>
                <a:ext cx="115869" cy="370588"/>
              </a:xfrm>
              <a:custGeom>
                <a:avLst/>
                <a:gdLst>
                  <a:gd name="connsiteX0" fmla="*/ 0 w 319087"/>
                  <a:gd name="connsiteY0" fmla="*/ 533400 h 533400"/>
                  <a:gd name="connsiteX1" fmla="*/ 119063 w 319087"/>
                  <a:gd name="connsiteY1" fmla="*/ 533400 h 533400"/>
                  <a:gd name="connsiteX2" fmla="*/ 319088 w 319087"/>
                  <a:gd name="connsiteY2" fmla="*/ 266700 h 533400"/>
                  <a:gd name="connsiteX3" fmla="*/ 119063 w 319087"/>
                  <a:gd name="connsiteY3" fmla="*/ 0 h 533400"/>
                  <a:gd name="connsiteX4" fmla="*/ 0 w 319087"/>
                  <a:gd name="connsiteY4" fmla="*/ 0 h 533400"/>
                  <a:gd name="connsiteX5" fmla="*/ 200025 w 319087"/>
                  <a:gd name="connsiteY5" fmla="*/ 266700 h 533400"/>
                  <a:gd name="connsiteX6" fmla="*/ 0 w 319087"/>
                  <a:gd name="connsiteY6" fmla="*/ 53340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0" y="533400"/>
                    </a:move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B5DAE6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</p:grpSp>
        <p:grpSp>
          <p:nvGrpSpPr>
            <p:cNvPr id="29" name="Gruppo 28">
              <a:extLst>
                <a:ext uri="{FF2B5EF4-FFF2-40B4-BE49-F238E27FC236}">
                  <a16:creationId xmlns:a16="http://schemas.microsoft.com/office/drawing/2014/main" id="{9C18AA23-4388-78A0-D17F-3A72085CDDCA}"/>
                </a:ext>
              </a:extLst>
            </p:cNvPr>
            <p:cNvGrpSpPr/>
            <p:nvPr/>
          </p:nvGrpSpPr>
          <p:grpSpPr>
            <a:xfrm rot="16200000">
              <a:off x="5321956" y="5855655"/>
              <a:ext cx="504000" cy="199059"/>
              <a:chOff x="9352621" y="4824451"/>
              <a:chExt cx="504000" cy="199059"/>
            </a:xfrm>
          </p:grpSpPr>
          <p:sp>
            <p:nvSpPr>
              <p:cNvPr id="30" name="Figura a mano libera: forma 220">
                <a:extLst>
                  <a:ext uri="{FF2B5EF4-FFF2-40B4-BE49-F238E27FC236}">
                    <a16:creationId xmlns:a16="http://schemas.microsoft.com/office/drawing/2014/main" id="{7B2FD041-91B8-FE3C-DEAA-4D43C0F246D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527081" y="4693971"/>
                <a:ext cx="155079" cy="504000"/>
              </a:xfrm>
              <a:custGeom>
                <a:avLst/>
                <a:gdLst>
                  <a:gd name="connsiteX0" fmla="*/ 119063 w 319087"/>
                  <a:gd name="connsiteY0" fmla="*/ 0 h 533400"/>
                  <a:gd name="connsiteX1" fmla="*/ 0 w 319087"/>
                  <a:gd name="connsiteY1" fmla="*/ 0 h 533400"/>
                  <a:gd name="connsiteX2" fmla="*/ 200025 w 319087"/>
                  <a:gd name="connsiteY2" fmla="*/ 266700 h 533400"/>
                  <a:gd name="connsiteX3" fmla="*/ 0 w 319087"/>
                  <a:gd name="connsiteY3" fmla="*/ 533400 h 533400"/>
                  <a:gd name="connsiteX4" fmla="*/ 119063 w 319087"/>
                  <a:gd name="connsiteY4" fmla="*/ 533400 h 533400"/>
                  <a:gd name="connsiteX5" fmla="*/ 319088 w 319087"/>
                  <a:gd name="connsiteY5" fmla="*/ 266700 h 533400"/>
                  <a:gd name="connsiteX6" fmla="*/ 119063 w 319087"/>
                  <a:gd name="connsiteY6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119063" y="0"/>
                    </a:move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close/>
                  </a:path>
                </a:pathLst>
              </a:custGeom>
              <a:solidFill>
                <a:srgbClr val="99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  <p:sp>
            <p:nvSpPr>
              <p:cNvPr id="31" name="Figura a mano libera: forma 221">
                <a:extLst>
                  <a:ext uri="{FF2B5EF4-FFF2-40B4-BE49-F238E27FC236}">
                    <a16:creationId xmlns:a16="http://schemas.microsoft.com/office/drawing/2014/main" id="{3206BD5C-5792-16C4-904D-041EC94B0C08}"/>
                  </a:ext>
                </a:extLst>
              </p:cNvPr>
              <p:cNvSpPr/>
              <p:nvPr/>
            </p:nvSpPr>
            <p:spPr>
              <a:xfrm rot="5400000">
                <a:off x="9553020" y="4697092"/>
                <a:ext cx="115869" cy="370588"/>
              </a:xfrm>
              <a:custGeom>
                <a:avLst/>
                <a:gdLst>
                  <a:gd name="connsiteX0" fmla="*/ 0 w 319087"/>
                  <a:gd name="connsiteY0" fmla="*/ 533400 h 533400"/>
                  <a:gd name="connsiteX1" fmla="*/ 119063 w 319087"/>
                  <a:gd name="connsiteY1" fmla="*/ 533400 h 533400"/>
                  <a:gd name="connsiteX2" fmla="*/ 319088 w 319087"/>
                  <a:gd name="connsiteY2" fmla="*/ 266700 h 533400"/>
                  <a:gd name="connsiteX3" fmla="*/ 119063 w 319087"/>
                  <a:gd name="connsiteY3" fmla="*/ 0 h 533400"/>
                  <a:gd name="connsiteX4" fmla="*/ 0 w 319087"/>
                  <a:gd name="connsiteY4" fmla="*/ 0 h 533400"/>
                  <a:gd name="connsiteX5" fmla="*/ 200025 w 319087"/>
                  <a:gd name="connsiteY5" fmla="*/ 266700 h 533400"/>
                  <a:gd name="connsiteX6" fmla="*/ 0 w 319087"/>
                  <a:gd name="connsiteY6" fmla="*/ 53340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0" y="533400"/>
                    </a:move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B5DAE6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</p:grpSp>
        <p:grpSp>
          <p:nvGrpSpPr>
            <p:cNvPr id="39" name="Gruppo 38">
              <a:extLst>
                <a:ext uri="{FF2B5EF4-FFF2-40B4-BE49-F238E27FC236}">
                  <a16:creationId xmlns:a16="http://schemas.microsoft.com/office/drawing/2014/main" id="{A7F8672F-8552-67FA-C936-48931BFD0B73}"/>
                </a:ext>
              </a:extLst>
            </p:cNvPr>
            <p:cNvGrpSpPr/>
            <p:nvPr/>
          </p:nvGrpSpPr>
          <p:grpSpPr>
            <a:xfrm>
              <a:off x="1862418" y="4578472"/>
              <a:ext cx="3007964" cy="432000"/>
              <a:chOff x="322375" y="4542473"/>
              <a:chExt cx="3007964" cy="432000"/>
            </a:xfrm>
          </p:grpSpPr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5E8A3369-A921-A36F-28A4-A65FB1D114A2}"/>
                  </a:ext>
                </a:extLst>
              </p:cNvPr>
              <p:cNvSpPr txBox="1"/>
              <p:nvPr/>
            </p:nvSpPr>
            <p:spPr>
              <a:xfrm>
                <a:off x="872798" y="4586118"/>
                <a:ext cx="2457541" cy="344710"/>
              </a:xfrm>
              <a:prstGeom prst="rect">
                <a:avLst/>
              </a:prstGeom>
              <a:noFill/>
              <a:ln>
                <a:solidFill>
                  <a:srgbClr val="990000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800000"/>
                  </a:buClr>
                  <a:buSzPct val="80000"/>
                  <a:tabLst/>
                  <a:defRPr/>
                </a:pPr>
                <a:r>
                  <a:rPr lang="en-GB" altLang="it-IT" sz="2000" i="1" dirty="0">
                    <a:solidFill>
                      <a:prstClr val="black"/>
                    </a:solidFill>
                    <a:latin typeface="Optima" pitchFamily="34" charset="0"/>
                  </a:rPr>
                  <a:t>Thermal Throttling</a:t>
                </a:r>
                <a:endParaRPr kumimoji="0" lang="en-GB" altLang="it-IT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tima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33" name="Elemento grafico 32" descr="Grafico a barre con andamento discendente con riempimento a tinta unita">
                <a:extLst>
                  <a:ext uri="{FF2B5EF4-FFF2-40B4-BE49-F238E27FC236}">
                    <a16:creationId xmlns:a16="http://schemas.microsoft.com/office/drawing/2014/main" id="{C0D2120D-CA14-AF04-F698-62293159B3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22375" y="4542473"/>
                <a:ext cx="432000" cy="432000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38" name="Gruppo 37">
              <a:extLst>
                <a:ext uri="{FF2B5EF4-FFF2-40B4-BE49-F238E27FC236}">
                  <a16:creationId xmlns:a16="http://schemas.microsoft.com/office/drawing/2014/main" id="{408D13AB-252A-396C-902F-CEBAB3666E5E}"/>
                </a:ext>
              </a:extLst>
            </p:cNvPr>
            <p:cNvGrpSpPr/>
            <p:nvPr/>
          </p:nvGrpSpPr>
          <p:grpSpPr>
            <a:xfrm>
              <a:off x="1862418" y="3203505"/>
              <a:ext cx="3007964" cy="590931"/>
              <a:chOff x="322375" y="3203505"/>
              <a:chExt cx="3007964" cy="590931"/>
            </a:xfrm>
          </p:grpSpPr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267EF422-00B4-07B6-5377-20DA05C840F7}"/>
                  </a:ext>
                </a:extLst>
              </p:cNvPr>
              <p:cNvSpPr txBox="1"/>
              <p:nvPr/>
            </p:nvSpPr>
            <p:spPr>
              <a:xfrm>
                <a:off x="872798" y="3203505"/>
                <a:ext cx="2457541" cy="590931"/>
              </a:xfrm>
              <a:prstGeom prst="rect">
                <a:avLst/>
              </a:prstGeom>
              <a:noFill/>
              <a:ln>
                <a:solidFill>
                  <a:srgbClr val="990000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800000"/>
                  </a:buClr>
                  <a:buSzPct val="80000"/>
                  <a:tabLst/>
                  <a:defRPr/>
                </a:pPr>
                <a:r>
                  <a:rPr lang="en-GB" altLang="it-IT" sz="2000" dirty="0">
                    <a:solidFill>
                      <a:prstClr val="black"/>
                    </a:solidFill>
                    <a:latin typeface="Optima" pitchFamily="34" charset="0"/>
                  </a:rPr>
                  <a:t>Multitasking </a:t>
                </a:r>
                <a:r>
                  <a:rPr lang="en-GB" altLang="it-IT" sz="2000" dirty="0" err="1">
                    <a:solidFill>
                      <a:prstClr val="black"/>
                    </a:solidFill>
                    <a:latin typeface="Optima" pitchFamily="34" charset="0"/>
                  </a:rPr>
                  <a:t>limitato</a:t>
                </a:r>
                <a:r>
                  <a:rPr lang="en-GB" altLang="it-IT" sz="2000" dirty="0">
                    <a:solidFill>
                      <a:prstClr val="black"/>
                    </a:solidFill>
                    <a:latin typeface="Optima" pitchFamily="34" charset="0"/>
                  </a:rPr>
                  <a:t> </a:t>
                </a:r>
                <a:br>
                  <a:rPr lang="en-GB" altLang="it-IT" sz="2000" dirty="0">
                    <a:solidFill>
                      <a:prstClr val="black"/>
                    </a:solidFill>
                    <a:latin typeface="Optima" pitchFamily="34" charset="0"/>
                  </a:rPr>
                </a:br>
                <a:r>
                  <a:rPr lang="en-GB" altLang="it-IT" sz="2000" dirty="0">
                    <a:solidFill>
                      <a:prstClr val="black"/>
                    </a:solidFill>
                    <a:latin typeface="Optima" pitchFamily="34" charset="0"/>
                  </a:rPr>
                  <a:t>di </a:t>
                </a:r>
                <a:r>
                  <a:rPr lang="en-GB" altLang="it-IT" sz="2000" dirty="0" err="1">
                    <a:solidFill>
                      <a:prstClr val="black"/>
                    </a:solidFill>
                    <a:latin typeface="Optima" pitchFamily="34" charset="0"/>
                  </a:rPr>
                  <a:t>Andorid</a:t>
                </a:r>
                <a:endParaRPr kumimoji="0" lang="en-GB" altLang="it-IT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tima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35" name="Elemento grafico 34" descr="Smartphone con riempimento a tinta unita">
                <a:extLst>
                  <a:ext uri="{FF2B5EF4-FFF2-40B4-BE49-F238E27FC236}">
                    <a16:creationId xmlns:a16="http://schemas.microsoft.com/office/drawing/2014/main" id="{CE93F748-3DE3-AD6C-98E2-829128DD7C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22375" y="3273970"/>
                <a:ext cx="450000" cy="450000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40" name="Gruppo 39">
              <a:extLst>
                <a:ext uri="{FF2B5EF4-FFF2-40B4-BE49-F238E27FC236}">
                  <a16:creationId xmlns:a16="http://schemas.microsoft.com/office/drawing/2014/main" id="{13DF3168-E92A-7707-174C-9B5E84BDF711}"/>
                </a:ext>
              </a:extLst>
            </p:cNvPr>
            <p:cNvGrpSpPr/>
            <p:nvPr/>
          </p:nvGrpSpPr>
          <p:grpSpPr>
            <a:xfrm>
              <a:off x="1862418" y="5659719"/>
              <a:ext cx="3007964" cy="590931"/>
              <a:chOff x="322375" y="5636452"/>
              <a:chExt cx="3007964" cy="590931"/>
            </a:xfrm>
          </p:grpSpPr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C9FE5579-1B1B-EB9E-80E7-8464C0D73FFA}"/>
                  </a:ext>
                </a:extLst>
              </p:cNvPr>
              <p:cNvSpPr txBox="1"/>
              <p:nvPr/>
            </p:nvSpPr>
            <p:spPr>
              <a:xfrm>
                <a:off x="872798" y="5636452"/>
                <a:ext cx="2457541" cy="590931"/>
              </a:xfrm>
              <a:prstGeom prst="rect">
                <a:avLst/>
              </a:prstGeom>
              <a:noFill/>
              <a:ln>
                <a:solidFill>
                  <a:srgbClr val="990000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800000"/>
                  </a:buClr>
                  <a:buSzPct val="80000"/>
                  <a:tabLst/>
                  <a:defRPr/>
                </a:pPr>
                <a:r>
                  <a:rPr lang="en-GB" altLang="it-IT" sz="2000" i="1" dirty="0" err="1">
                    <a:solidFill>
                      <a:prstClr val="black"/>
                    </a:solidFill>
                    <a:latin typeface="Optima" pitchFamily="34" charset="0"/>
                  </a:rPr>
                  <a:t>Assegnazione</a:t>
                </a:r>
                <a:r>
                  <a:rPr lang="en-GB" altLang="it-IT" sz="2000" i="1" dirty="0">
                    <a:solidFill>
                      <a:prstClr val="black"/>
                    </a:solidFill>
                    <a:latin typeface="Optima" pitchFamily="34" charset="0"/>
                  </a:rPr>
                  <a:t> </a:t>
                </a:r>
                <a:r>
                  <a:rPr lang="en-GB" altLang="it-IT" sz="2000" i="1" dirty="0" err="1">
                    <a:solidFill>
                      <a:prstClr val="black"/>
                    </a:solidFill>
                    <a:latin typeface="Optima" pitchFamily="34" charset="0"/>
                  </a:rPr>
                  <a:t>risorse</a:t>
                </a:r>
                <a:r>
                  <a:rPr lang="en-GB" altLang="it-IT" sz="2000" i="1" dirty="0">
                    <a:solidFill>
                      <a:prstClr val="black"/>
                    </a:solidFill>
                    <a:latin typeface="Optima" pitchFamily="34" charset="0"/>
                  </a:rPr>
                  <a:t> di Android </a:t>
                </a:r>
                <a:endParaRPr kumimoji="0" lang="en-GB" altLang="it-IT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tima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37" name="Elemento grafico 36" descr="Bilancia della giustizia con riempimento a tinta unita">
                <a:extLst>
                  <a:ext uri="{FF2B5EF4-FFF2-40B4-BE49-F238E27FC236}">
                    <a16:creationId xmlns:a16="http://schemas.microsoft.com/office/drawing/2014/main" id="{4B1FA47E-B8F7-4B1B-791B-2E670F4C5B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22375" y="5715917"/>
                <a:ext cx="432000" cy="432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34599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BFCA5-D39B-6EA6-601A-A5CE9180C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Immagine 4">
            <a:extLst>
              <a:ext uri="{FF2B5EF4-FFF2-40B4-BE49-F238E27FC236}">
                <a16:creationId xmlns:a16="http://schemas.microsoft.com/office/drawing/2014/main" id="{E1D47A62-6F52-0A93-709E-BCB5B64B2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412750"/>
            <a:ext cx="11271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F5F57DE6-2336-7358-290D-FA05EB9D964B}"/>
              </a:ext>
            </a:extLst>
          </p:cNvPr>
          <p:cNvCxnSpPr/>
          <p:nvPr/>
        </p:nvCxnSpPr>
        <p:spPr>
          <a:xfrm>
            <a:off x="1730375" y="331788"/>
            <a:ext cx="9525" cy="1323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1" name="CasellaDiTesto 5">
            <a:extLst>
              <a:ext uri="{FF2B5EF4-FFF2-40B4-BE49-F238E27FC236}">
                <a16:creationId xmlns:a16="http://schemas.microsoft.com/office/drawing/2014/main" id="{3783D051-6EB8-F3DA-EF5F-4CDBE713D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542925"/>
            <a:ext cx="69342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THERMAL THRTOTTLING</a:t>
            </a:r>
            <a:b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</a:br>
            <a:r>
              <a:rPr lang="it-IT" altLang="it-IT" sz="2400" dirty="0">
                <a:solidFill>
                  <a:srgbClr val="990000"/>
                </a:solidFill>
                <a:latin typeface="Optima" pitchFamily="34" charset="0"/>
              </a:rPr>
              <a:t>Il focus</a:t>
            </a:r>
            <a:endParaRPr kumimoji="0" lang="it-IT" altLang="it-IT" sz="24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F09B29E3-3E85-2E9E-2864-7EDF0781A30E}"/>
              </a:ext>
            </a:extLst>
          </p:cNvPr>
          <p:cNvGrpSpPr/>
          <p:nvPr/>
        </p:nvGrpSpPr>
        <p:grpSpPr>
          <a:xfrm>
            <a:off x="449263" y="2297716"/>
            <a:ext cx="4477671" cy="1636200"/>
            <a:chOff x="7016367" y="4798413"/>
            <a:chExt cx="3983178" cy="1116648"/>
          </a:xfrm>
        </p:grpSpPr>
        <p:sp>
          <p:nvSpPr>
            <p:cNvPr id="12" name="Rectangle 266">
              <a:extLst>
                <a:ext uri="{FF2B5EF4-FFF2-40B4-BE49-F238E27FC236}">
                  <a16:creationId xmlns:a16="http://schemas.microsoft.com/office/drawing/2014/main" id="{159FF3E8-EC11-95EE-4E21-749ECA23A125}"/>
                </a:ext>
              </a:extLst>
            </p:cNvPr>
            <p:cNvSpPr/>
            <p:nvPr/>
          </p:nvSpPr>
          <p:spPr bwMode="gray">
            <a:xfrm>
              <a:off x="7016367" y="4799320"/>
              <a:ext cx="3983178" cy="1114675"/>
            </a:xfrm>
            <a:prstGeom prst="rect">
              <a:avLst/>
            </a:prstGeom>
            <a:noFill/>
            <a:ln w="9525" cap="flat" cmpd="sng" algn="ctr">
              <a:solidFill>
                <a:srgbClr val="99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80000">
                <a:defRPr/>
              </a:pPr>
              <a:r>
                <a:rPr lang="it-IT" sz="2000" dirty="0">
                  <a:solidFill>
                    <a:prstClr val="black"/>
                  </a:solidFill>
                  <a:latin typeface="Optima" pitchFamily="34" charset="0"/>
                </a:rPr>
                <a:t>Eseguire prolungati test porta il dispositivo a surriscaldarsi. Il sistema è costretto a limitare la frequenza di Clock della CPU </a:t>
              </a:r>
              <a:r>
                <a:rPr lang="it-IT" sz="2000" dirty="0">
                  <a:solidFill>
                    <a:prstClr val="black"/>
                  </a:solidFill>
                  <a:latin typeface="Optima" pitchFamily="34" charset="0"/>
                  <a:sym typeface="Wingdings" panose="05000000000000000000" pitchFamily="2" charset="2"/>
                </a:rPr>
                <a:t> </a:t>
              </a:r>
              <a:r>
                <a:rPr lang="it-IT" sz="2000" b="1" dirty="0">
                  <a:solidFill>
                    <a:srgbClr val="990000"/>
                  </a:solidFill>
                  <a:latin typeface="Optima" pitchFamily="34" charset="0"/>
                  <a:sym typeface="Wingdings" panose="05000000000000000000" pitchFamily="2" charset="2"/>
                </a:rPr>
                <a:t>ANALISI IMPREVEDIBILE</a:t>
              </a:r>
              <a:endParaRPr lang="it-IT" sz="2000" b="1" dirty="0">
                <a:solidFill>
                  <a:srgbClr val="990000"/>
                </a:solidFill>
                <a:latin typeface="Optima" pitchFamily="34" charset="0"/>
              </a:endParaRPr>
            </a:p>
          </p:txBody>
        </p:sp>
        <p:cxnSp>
          <p:nvCxnSpPr>
            <p:cNvPr id="13" name="btfpRowHeaderBoxLine465663">
              <a:extLst>
                <a:ext uri="{FF2B5EF4-FFF2-40B4-BE49-F238E27FC236}">
                  <a16:creationId xmlns:a16="http://schemas.microsoft.com/office/drawing/2014/main" id="{5BD9435F-BC95-02C4-D575-2A707C6C4F6B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7016367" y="4798413"/>
              <a:ext cx="0" cy="1116648"/>
            </a:xfrm>
            <a:prstGeom prst="line">
              <a:avLst/>
            </a:prstGeom>
            <a:gradFill flip="none" rotWithShape="1">
              <a:gsLst>
                <a:gs pos="0">
                  <a:srgbClr val="990000">
                    <a:alpha val="86000"/>
                  </a:srgbClr>
                </a:gs>
                <a:gs pos="100000">
                  <a:schemeClr val="bg2"/>
                </a:gs>
              </a:gsLst>
              <a:lin ang="2700000" scaled="1"/>
              <a:tileRect/>
            </a:gradFill>
            <a:ln w="76200" cap="flat" cmpd="sng" algn="ctr">
              <a:solidFill>
                <a:srgbClr val="99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cxnSp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8BF0A148-B5FF-91CF-6ADE-BA5D2C798D38}"/>
              </a:ext>
            </a:extLst>
          </p:cNvPr>
          <p:cNvGrpSpPr/>
          <p:nvPr/>
        </p:nvGrpSpPr>
        <p:grpSpPr>
          <a:xfrm rot="16200000">
            <a:off x="5907798" y="3015385"/>
            <a:ext cx="504000" cy="199059"/>
            <a:chOff x="9352621" y="4824451"/>
            <a:chExt cx="504000" cy="199059"/>
          </a:xfrm>
        </p:grpSpPr>
        <p:sp>
          <p:nvSpPr>
            <p:cNvPr id="27" name="Figura a mano libera: forma 220">
              <a:extLst>
                <a:ext uri="{FF2B5EF4-FFF2-40B4-BE49-F238E27FC236}">
                  <a16:creationId xmlns:a16="http://schemas.microsoft.com/office/drawing/2014/main" id="{62939CE0-6650-D522-9789-0ECA8AD3696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9527081" y="4693971"/>
              <a:ext cx="155079" cy="504000"/>
            </a:xfrm>
            <a:custGeom>
              <a:avLst/>
              <a:gdLst>
                <a:gd name="connsiteX0" fmla="*/ 119063 w 319087"/>
                <a:gd name="connsiteY0" fmla="*/ 0 h 533400"/>
                <a:gd name="connsiteX1" fmla="*/ 0 w 319087"/>
                <a:gd name="connsiteY1" fmla="*/ 0 h 533400"/>
                <a:gd name="connsiteX2" fmla="*/ 200025 w 319087"/>
                <a:gd name="connsiteY2" fmla="*/ 266700 h 533400"/>
                <a:gd name="connsiteX3" fmla="*/ 0 w 319087"/>
                <a:gd name="connsiteY3" fmla="*/ 533400 h 533400"/>
                <a:gd name="connsiteX4" fmla="*/ 119063 w 319087"/>
                <a:gd name="connsiteY4" fmla="*/ 533400 h 533400"/>
                <a:gd name="connsiteX5" fmla="*/ 319088 w 319087"/>
                <a:gd name="connsiteY5" fmla="*/ 266700 h 533400"/>
                <a:gd name="connsiteX6" fmla="*/ 119063 w 319087"/>
                <a:gd name="connsiteY6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087" h="533400">
                  <a:moveTo>
                    <a:pt x="119063" y="0"/>
                  </a:moveTo>
                  <a:lnTo>
                    <a:pt x="0" y="0"/>
                  </a:lnTo>
                  <a:lnTo>
                    <a:pt x="200025" y="266700"/>
                  </a:lnTo>
                  <a:lnTo>
                    <a:pt x="0" y="533400"/>
                  </a:lnTo>
                  <a:lnTo>
                    <a:pt x="119063" y="533400"/>
                  </a:lnTo>
                  <a:lnTo>
                    <a:pt x="319088" y="266700"/>
                  </a:lnTo>
                  <a:lnTo>
                    <a:pt x="119063" y="0"/>
                  </a:lnTo>
                  <a:close/>
                </a:path>
              </a:pathLst>
            </a:custGeom>
            <a:solidFill>
              <a:srgbClr val="99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1800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lianz Neo PPT"/>
              </a:endParaRPr>
            </a:p>
          </p:txBody>
        </p:sp>
        <p:sp>
          <p:nvSpPr>
            <p:cNvPr id="28" name="Figura a mano libera: forma 221">
              <a:extLst>
                <a:ext uri="{FF2B5EF4-FFF2-40B4-BE49-F238E27FC236}">
                  <a16:creationId xmlns:a16="http://schemas.microsoft.com/office/drawing/2014/main" id="{77CA76C7-F26D-28EF-1958-DF320B68D994}"/>
                </a:ext>
              </a:extLst>
            </p:cNvPr>
            <p:cNvSpPr/>
            <p:nvPr/>
          </p:nvSpPr>
          <p:spPr>
            <a:xfrm rot="5400000">
              <a:off x="9553020" y="4697092"/>
              <a:ext cx="115869" cy="370588"/>
            </a:xfrm>
            <a:custGeom>
              <a:avLst/>
              <a:gdLst>
                <a:gd name="connsiteX0" fmla="*/ 0 w 319087"/>
                <a:gd name="connsiteY0" fmla="*/ 533400 h 533400"/>
                <a:gd name="connsiteX1" fmla="*/ 119063 w 319087"/>
                <a:gd name="connsiteY1" fmla="*/ 533400 h 533400"/>
                <a:gd name="connsiteX2" fmla="*/ 319088 w 319087"/>
                <a:gd name="connsiteY2" fmla="*/ 266700 h 533400"/>
                <a:gd name="connsiteX3" fmla="*/ 119063 w 319087"/>
                <a:gd name="connsiteY3" fmla="*/ 0 h 533400"/>
                <a:gd name="connsiteX4" fmla="*/ 0 w 319087"/>
                <a:gd name="connsiteY4" fmla="*/ 0 h 533400"/>
                <a:gd name="connsiteX5" fmla="*/ 200025 w 319087"/>
                <a:gd name="connsiteY5" fmla="*/ 266700 h 533400"/>
                <a:gd name="connsiteX6" fmla="*/ 0 w 319087"/>
                <a:gd name="connsiteY6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087" h="533400">
                  <a:moveTo>
                    <a:pt x="0" y="533400"/>
                  </a:moveTo>
                  <a:lnTo>
                    <a:pt x="119063" y="533400"/>
                  </a:lnTo>
                  <a:lnTo>
                    <a:pt x="319088" y="266700"/>
                  </a:lnTo>
                  <a:lnTo>
                    <a:pt x="119063" y="0"/>
                  </a:lnTo>
                  <a:lnTo>
                    <a:pt x="0" y="0"/>
                  </a:lnTo>
                  <a:lnTo>
                    <a:pt x="200025" y="2667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1800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B5DAE6"/>
                </a:solidFill>
                <a:effectLst/>
                <a:uLnTx/>
                <a:uFillTx/>
                <a:latin typeface="Allianz Neo PPT"/>
              </a:endParaRPr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C8D0A321-007B-BD49-9F95-723F7B20C569}"/>
              </a:ext>
            </a:extLst>
          </p:cNvPr>
          <p:cNvGrpSpPr/>
          <p:nvPr/>
        </p:nvGrpSpPr>
        <p:grpSpPr>
          <a:xfrm>
            <a:off x="7392661" y="2297714"/>
            <a:ext cx="4478400" cy="1634400"/>
            <a:chOff x="7016367" y="4799320"/>
            <a:chExt cx="4456947" cy="1370473"/>
          </a:xfrm>
        </p:grpSpPr>
        <p:sp>
          <p:nvSpPr>
            <p:cNvPr id="15" name="Rectangle 266">
              <a:extLst>
                <a:ext uri="{FF2B5EF4-FFF2-40B4-BE49-F238E27FC236}">
                  <a16:creationId xmlns:a16="http://schemas.microsoft.com/office/drawing/2014/main" id="{70A56CA6-7ED4-FD92-B010-38DF7737B334}"/>
                </a:ext>
              </a:extLst>
            </p:cNvPr>
            <p:cNvSpPr/>
            <p:nvPr/>
          </p:nvSpPr>
          <p:spPr bwMode="gray">
            <a:xfrm>
              <a:off x="7016367" y="4799320"/>
              <a:ext cx="4456947" cy="1370473"/>
            </a:xfrm>
            <a:prstGeom prst="rect">
              <a:avLst/>
            </a:prstGeom>
            <a:gradFill flip="none" rotWithShape="1">
              <a:gsLst>
                <a:gs pos="0">
                  <a:srgbClr val="990000">
                    <a:alpha val="63000"/>
                  </a:srgbClr>
                </a:gs>
                <a:gs pos="100000">
                  <a:schemeClr val="bg2">
                    <a:alpha val="40000"/>
                  </a:schemeClr>
                </a:gs>
              </a:gsLst>
              <a:lin ang="2700000" scaled="1"/>
              <a:tileRect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dk1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80000">
                <a:defRPr/>
              </a:pPr>
              <a:r>
                <a:rPr lang="it-IT" sz="2000" b="1" dirty="0">
                  <a:solidFill>
                    <a:prstClr val="black"/>
                  </a:solidFill>
                  <a:latin typeface="Optima" pitchFamily="34" charset="0"/>
                </a:rPr>
                <a:t>Soluzione: </a:t>
              </a:r>
              <a:r>
                <a:rPr lang="it-IT" sz="2000" dirty="0">
                  <a:solidFill>
                    <a:prstClr val="black"/>
                  </a:solidFill>
                  <a:latin typeface="Optima" pitchFamily="34" charset="0"/>
                </a:rPr>
                <a:t>eseguire un </a:t>
              </a:r>
              <a:r>
                <a:rPr lang="it-IT" sz="2000" dirty="0" err="1">
                  <a:solidFill>
                    <a:prstClr val="black"/>
                  </a:solidFill>
                  <a:latin typeface="Optima" pitchFamily="34" charset="0"/>
                </a:rPr>
                <a:t>UnderClock</a:t>
              </a:r>
              <a:r>
                <a:rPr lang="it-IT" sz="2000" dirty="0">
                  <a:solidFill>
                    <a:prstClr val="black"/>
                  </a:solidFill>
                  <a:latin typeface="Optima" pitchFamily="34" charset="0"/>
                </a:rPr>
                <a:t> della CPU limitando la frequenza di Clock per avere </a:t>
              </a:r>
              <a:r>
                <a:rPr lang="it-IT" sz="2000" b="1" dirty="0">
                  <a:solidFill>
                    <a:prstClr val="black"/>
                  </a:solidFill>
                  <a:latin typeface="Optima" pitchFamily="34" charset="0"/>
                </a:rPr>
                <a:t>temperatura e frequenze stabili nel tempo </a:t>
              </a:r>
              <a:r>
                <a:rPr lang="it-IT" sz="2000" dirty="0">
                  <a:solidFill>
                    <a:prstClr val="black"/>
                  </a:solidFill>
                  <a:latin typeface="Optima" pitchFamily="34" charset="0"/>
                  <a:sym typeface="Wingdings" panose="05000000000000000000" pitchFamily="2" charset="2"/>
                </a:rPr>
                <a:t> </a:t>
              </a:r>
              <a:r>
                <a:rPr lang="it-IT" sz="2000" b="1" i="1" dirty="0">
                  <a:solidFill>
                    <a:srgbClr val="00CC00"/>
                  </a:solidFill>
                  <a:effectLst/>
                  <a:latin typeface="Optima" pitchFamily="34" charset="0"/>
                  <a:sym typeface="Wingdings" panose="05000000000000000000" pitchFamily="2" charset="2"/>
                </a:rPr>
                <a:t>ANALISI ACCURATA</a:t>
              </a:r>
              <a:endParaRPr lang="it-IT" sz="2000" b="1" i="1" dirty="0">
                <a:solidFill>
                  <a:srgbClr val="00CC00"/>
                </a:solidFill>
                <a:effectLst/>
                <a:latin typeface="Optima" pitchFamily="34" charset="0"/>
              </a:endParaRPr>
            </a:p>
          </p:txBody>
        </p:sp>
        <p:cxnSp>
          <p:nvCxnSpPr>
            <p:cNvPr id="18" name="btfpRowHeaderBoxLine465663">
              <a:extLst>
                <a:ext uri="{FF2B5EF4-FFF2-40B4-BE49-F238E27FC236}">
                  <a16:creationId xmlns:a16="http://schemas.microsoft.com/office/drawing/2014/main" id="{740DB685-3462-FC52-6207-06FD0676AB9E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7016367" y="4799321"/>
              <a:ext cx="0" cy="1368000"/>
            </a:xfrm>
            <a:prstGeom prst="line">
              <a:avLst/>
            </a:prstGeom>
            <a:gradFill flip="none" rotWithShape="1">
              <a:gsLst>
                <a:gs pos="0">
                  <a:srgbClr val="990000">
                    <a:alpha val="86000"/>
                  </a:srgbClr>
                </a:gs>
                <a:gs pos="100000">
                  <a:schemeClr val="bg2"/>
                </a:gs>
              </a:gsLst>
              <a:lin ang="2700000" scaled="1"/>
              <a:tileRect/>
            </a:gradFill>
            <a:ln w="76200" cap="flat" cmpd="sng" algn="ctr">
              <a:solidFill>
                <a:srgbClr val="990000"/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cxnSp>
      </p:grpSp>
      <p:pic>
        <p:nvPicPr>
          <p:cNvPr id="45" name="Immagine 44" descr="Immagine che contiene testo, schermata, linea, Carattere&#10;&#10;Il contenuto generato dall'IA potrebbe non essere corretto.">
            <a:extLst>
              <a:ext uri="{FF2B5EF4-FFF2-40B4-BE49-F238E27FC236}">
                <a16:creationId xmlns:a16="http://schemas.microsoft.com/office/drawing/2014/main" id="{619B3E34-F43B-AEBD-0EE9-461408605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2" r="22572"/>
          <a:stretch/>
        </p:blipFill>
        <p:spPr>
          <a:xfrm>
            <a:off x="6427681" y="4515075"/>
            <a:ext cx="5498019" cy="2160000"/>
          </a:xfrm>
          <a:prstGeom prst="rect">
            <a:avLst/>
          </a:prstGeom>
        </p:spPr>
      </p:pic>
      <p:pic>
        <p:nvPicPr>
          <p:cNvPr id="47" name="Immagine 46" descr="Immagine che contiene testo, Carattere, numero, linea&#10;&#10;Il contenuto generato dall'IA potrebbe non essere corretto.">
            <a:extLst>
              <a:ext uri="{FF2B5EF4-FFF2-40B4-BE49-F238E27FC236}">
                <a16:creationId xmlns:a16="http://schemas.microsoft.com/office/drawing/2014/main" id="{D45B2C40-091F-7D69-A27E-11ED62D6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816"/>
          <a:stretch/>
        </p:blipFill>
        <p:spPr>
          <a:xfrm>
            <a:off x="106054" y="4515075"/>
            <a:ext cx="681345" cy="2160000"/>
          </a:xfrm>
          <a:prstGeom prst="rect">
            <a:avLst/>
          </a:prstGeom>
        </p:spPr>
      </p:pic>
      <p:pic>
        <p:nvPicPr>
          <p:cNvPr id="48" name="Immagine 47" descr="Immagine che contiene testo, Carattere, numero, linea&#10;&#10;Il contenuto generato dall'IA potrebbe non essere corretto.">
            <a:extLst>
              <a:ext uri="{FF2B5EF4-FFF2-40B4-BE49-F238E27FC236}">
                <a16:creationId xmlns:a16="http://schemas.microsoft.com/office/drawing/2014/main" id="{3069753F-AA71-DD6E-1FD2-5C8F07F0B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2" r="34591"/>
          <a:stretch/>
        </p:blipFill>
        <p:spPr>
          <a:xfrm>
            <a:off x="813183" y="4515075"/>
            <a:ext cx="4663045" cy="2160000"/>
          </a:xfrm>
          <a:prstGeom prst="rect">
            <a:avLst/>
          </a:prstGeom>
        </p:spPr>
      </p:pic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D1A7015B-893E-AE56-640D-AA35E93FC68A}"/>
              </a:ext>
            </a:extLst>
          </p:cNvPr>
          <p:cNvSpPr txBox="1"/>
          <p:nvPr/>
        </p:nvSpPr>
        <p:spPr>
          <a:xfrm>
            <a:off x="106054" y="4013472"/>
            <a:ext cx="4104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latin typeface="Optima" panose="020B0502050508020304"/>
              </a:rPr>
              <a:t>Frequenza CPU Prima dell’</a:t>
            </a:r>
            <a:r>
              <a:rPr lang="it-IT" i="1" dirty="0" err="1">
                <a:latin typeface="Optima" panose="020B0502050508020304"/>
              </a:rPr>
              <a:t>UnderClock</a:t>
            </a:r>
            <a:endParaRPr lang="it-IT" i="1" dirty="0">
              <a:latin typeface="Optima" panose="020B0502050508020304"/>
            </a:endParaRP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EF6DFE51-F04D-46A0-1D24-802DE1733054}"/>
              </a:ext>
            </a:extLst>
          </p:cNvPr>
          <p:cNvSpPr txBox="1"/>
          <p:nvPr/>
        </p:nvSpPr>
        <p:spPr>
          <a:xfrm>
            <a:off x="6332870" y="4013472"/>
            <a:ext cx="4104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latin typeface="Optima" panose="020B0502050508020304"/>
              </a:rPr>
              <a:t>Frequenza CPU Dopo l’</a:t>
            </a:r>
            <a:r>
              <a:rPr lang="it-IT" i="1" dirty="0" err="1">
                <a:latin typeface="Optima" panose="020B0502050508020304"/>
              </a:rPr>
              <a:t>UnderClock</a:t>
            </a:r>
            <a:endParaRPr lang="it-IT" i="1" dirty="0">
              <a:latin typeface="Optima" panose="020B0502050508020304"/>
            </a:endParaRPr>
          </a:p>
        </p:txBody>
      </p:sp>
      <p:sp>
        <p:nvSpPr>
          <p:cNvPr id="2" name="Rectangle 266">
            <a:extLst>
              <a:ext uri="{FF2B5EF4-FFF2-40B4-BE49-F238E27FC236}">
                <a16:creationId xmlns:a16="http://schemas.microsoft.com/office/drawing/2014/main" id="{9239AB76-CE4F-8B37-026B-446D4A52E8AE}"/>
              </a:ext>
            </a:extLst>
          </p:cNvPr>
          <p:cNvSpPr/>
          <p:nvPr/>
        </p:nvSpPr>
        <p:spPr bwMode="gray">
          <a:xfrm>
            <a:off x="895976" y="1890597"/>
            <a:ext cx="1443187" cy="32254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it-IT" sz="2000" dirty="0">
                <a:solidFill>
                  <a:prstClr val="black"/>
                </a:solidFill>
                <a:latin typeface="Optima" pitchFamily="34" charset="0"/>
              </a:rPr>
              <a:t>PROBLEMA</a:t>
            </a:r>
          </a:p>
        </p:txBody>
      </p:sp>
      <p:pic>
        <p:nvPicPr>
          <p:cNvPr id="4" name="Elemento grafico 3" descr="Avviso con riempimento a tinta unita">
            <a:extLst>
              <a:ext uri="{FF2B5EF4-FFF2-40B4-BE49-F238E27FC236}">
                <a16:creationId xmlns:a16="http://schemas.microsoft.com/office/drawing/2014/main" id="{7746ADF5-A906-A6C3-A453-F0356A8F4A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9263" y="1813044"/>
            <a:ext cx="432000" cy="43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266">
            <a:extLst>
              <a:ext uri="{FF2B5EF4-FFF2-40B4-BE49-F238E27FC236}">
                <a16:creationId xmlns:a16="http://schemas.microsoft.com/office/drawing/2014/main" id="{5F4AD91F-BA43-9CC9-94A2-AD065D09A04A}"/>
              </a:ext>
            </a:extLst>
          </p:cNvPr>
          <p:cNvSpPr/>
          <p:nvPr/>
        </p:nvSpPr>
        <p:spPr bwMode="gray">
          <a:xfrm>
            <a:off x="7839374" y="1890597"/>
            <a:ext cx="1443187" cy="32254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it-IT" sz="2000" dirty="0">
                <a:solidFill>
                  <a:prstClr val="black"/>
                </a:solidFill>
                <a:latin typeface="Optima" pitchFamily="34" charset="0"/>
              </a:rPr>
              <a:t>SOLUZIONE</a:t>
            </a:r>
          </a:p>
        </p:txBody>
      </p:sp>
      <p:pic>
        <p:nvPicPr>
          <p:cNvPr id="6" name="Elemento grafico 5" descr="Segno di spunta con riempimento a tinta unita">
            <a:extLst>
              <a:ext uri="{FF2B5EF4-FFF2-40B4-BE49-F238E27FC236}">
                <a16:creationId xmlns:a16="http://schemas.microsoft.com/office/drawing/2014/main" id="{8F589448-A561-F030-B544-6F875EE468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392661" y="1813044"/>
            <a:ext cx="432000" cy="43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1202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7A0CE-988C-F228-7402-A4BD9D244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Immagine 4">
            <a:extLst>
              <a:ext uri="{FF2B5EF4-FFF2-40B4-BE49-F238E27FC236}">
                <a16:creationId xmlns:a16="http://schemas.microsoft.com/office/drawing/2014/main" id="{1071E325-4B69-9E96-0481-22D8A9ADC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412750"/>
            <a:ext cx="11271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0935FADA-07AC-D796-B735-9C4E9934C9FA}"/>
              </a:ext>
            </a:extLst>
          </p:cNvPr>
          <p:cNvCxnSpPr/>
          <p:nvPr/>
        </p:nvCxnSpPr>
        <p:spPr>
          <a:xfrm>
            <a:off x="1730375" y="331788"/>
            <a:ext cx="9525" cy="1323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1" name="CasellaDiTesto 5">
            <a:extLst>
              <a:ext uri="{FF2B5EF4-FFF2-40B4-BE49-F238E27FC236}">
                <a16:creationId xmlns:a16="http://schemas.microsoft.com/office/drawing/2014/main" id="{5D3F2E25-F9F2-52D7-6F4F-2049559FB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542925"/>
            <a:ext cx="69342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ASSEGNAZIONE RISORSE ANDROID</a:t>
            </a:r>
            <a:b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</a:br>
            <a:r>
              <a:rPr lang="it-IT" altLang="it-IT" sz="2400" dirty="0">
                <a:solidFill>
                  <a:srgbClr val="990000"/>
                </a:solidFill>
                <a:latin typeface="Optima" pitchFamily="34" charset="0"/>
              </a:rPr>
              <a:t>Il focus</a:t>
            </a:r>
            <a:endParaRPr kumimoji="0" lang="it-IT" altLang="it-IT" sz="24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</p:txBody>
      </p:sp>
      <p:sp>
        <p:nvSpPr>
          <p:cNvPr id="8" name="Rectangle 266">
            <a:extLst>
              <a:ext uri="{FF2B5EF4-FFF2-40B4-BE49-F238E27FC236}">
                <a16:creationId xmlns:a16="http://schemas.microsoft.com/office/drawing/2014/main" id="{291C403B-F3E5-5C9D-2235-8D3C6DC72371}"/>
              </a:ext>
            </a:extLst>
          </p:cNvPr>
          <p:cNvSpPr/>
          <p:nvPr/>
        </p:nvSpPr>
        <p:spPr bwMode="gray">
          <a:xfrm>
            <a:off x="449263" y="1994244"/>
            <a:ext cx="10949947" cy="181487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000">
              <a:defRPr/>
            </a:pPr>
            <a:r>
              <a:rPr lang="it-IT" sz="2000" dirty="0">
                <a:solidFill>
                  <a:prstClr val="black"/>
                </a:solidFill>
                <a:latin typeface="Optima" pitchFamily="34" charset="0"/>
              </a:rPr>
              <a:t>In Android le app possono trovarsi in 3 stati in base all’interazione dell’utente:</a:t>
            </a:r>
          </a:p>
          <a:p>
            <a:pPr marL="522900" indent="-342900" eaLnBrk="1" hangingPunct="1">
              <a:lnSpc>
                <a:spcPts val="2000"/>
              </a:lnSpc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  <a:defRPr/>
            </a:pPr>
            <a:r>
              <a:rPr lang="it-IT" sz="2000" dirty="0">
                <a:latin typeface="Optima" pitchFamily="34" charset="0"/>
              </a:rPr>
              <a:t>FOREGROUND</a:t>
            </a:r>
          </a:p>
          <a:p>
            <a:pPr marL="522900" indent="-342900" eaLnBrk="1" hangingPunct="1">
              <a:lnSpc>
                <a:spcPts val="2000"/>
              </a:lnSpc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  <a:defRPr/>
            </a:pPr>
            <a:r>
              <a:rPr lang="it-IT" sz="2000" dirty="0">
                <a:latin typeface="Optima" pitchFamily="34" charset="0"/>
              </a:rPr>
              <a:t>BACKGROUND</a:t>
            </a:r>
          </a:p>
          <a:p>
            <a:pPr marL="522900" indent="-342900" eaLnBrk="1" hangingPunct="1">
              <a:lnSpc>
                <a:spcPts val="2000"/>
              </a:lnSpc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  <a:defRPr/>
            </a:pPr>
            <a:r>
              <a:rPr lang="it-IT" sz="2000" dirty="0">
                <a:latin typeface="Optima" pitchFamily="34" charset="0"/>
              </a:rPr>
              <a:t>TOP-APP</a:t>
            </a:r>
          </a:p>
          <a:p>
            <a:pPr marL="180000">
              <a:defRPr/>
            </a:pPr>
            <a:r>
              <a:rPr lang="it-IT" sz="2000" b="1" dirty="0">
                <a:solidFill>
                  <a:srgbClr val="990000"/>
                </a:solidFill>
                <a:latin typeface="Optima" pitchFamily="34" charset="0"/>
              </a:rPr>
              <a:t>In base allo stato in cui si trova, all’app sono assegnati determinati Core definiti da </a:t>
            </a:r>
            <a:r>
              <a:rPr lang="it-IT" sz="2000" b="1" dirty="0" err="1">
                <a:solidFill>
                  <a:srgbClr val="990000"/>
                </a:solidFill>
                <a:latin typeface="Optima" pitchFamily="34" charset="0"/>
              </a:rPr>
              <a:t>CPUSet</a:t>
            </a:r>
            <a:r>
              <a:rPr lang="it-IT" sz="2000" b="1" dirty="0">
                <a:solidFill>
                  <a:srgbClr val="990000"/>
                </a:solidFill>
                <a:latin typeface="Optima" pitchFamily="34" charset="0"/>
              </a:rPr>
              <a:t> omonimi.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91C0F404-C1D0-DCC1-E8FC-0F5641026779}"/>
              </a:ext>
            </a:extLst>
          </p:cNvPr>
          <p:cNvGrpSpPr/>
          <p:nvPr/>
        </p:nvGrpSpPr>
        <p:grpSpPr>
          <a:xfrm>
            <a:off x="725713" y="4140845"/>
            <a:ext cx="10118255" cy="1739812"/>
            <a:chOff x="725713" y="4072444"/>
            <a:chExt cx="10118255" cy="1739812"/>
          </a:xfrm>
        </p:grpSpPr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39EACDAB-C001-41FD-9BE3-2AD3928F2993}"/>
                </a:ext>
              </a:extLst>
            </p:cNvPr>
            <p:cNvGrpSpPr/>
            <p:nvPr/>
          </p:nvGrpSpPr>
          <p:grpSpPr>
            <a:xfrm rot="16200000">
              <a:off x="5532841" y="5054566"/>
              <a:ext cx="504000" cy="199059"/>
              <a:chOff x="9352621" y="4824451"/>
              <a:chExt cx="504000" cy="199059"/>
            </a:xfrm>
          </p:grpSpPr>
          <p:sp>
            <p:nvSpPr>
              <p:cNvPr id="11" name="Figura a mano libera: forma 220">
                <a:extLst>
                  <a:ext uri="{FF2B5EF4-FFF2-40B4-BE49-F238E27FC236}">
                    <a16:creationId xmlns:a16="http://schemas.microsoft.com/office/drawing/2014/main" id="{001FD0A3-8422-560A-0A76-59234209C11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527081" y="4693971"/>
                <a:ext cx="155079" cy="504000"/>
              </a:xfrm>
              <a:custGeom>
                <a:avLst/>
                <a:gdLst>
                  <a:gd name="connsiteX0" fmla="*/ 119063 w 319087"/>
                  <a:gd name="connsiteY0" fmla="*/ 0 h 533400"/>
                  <a:gd name="connsiteX1" fmla="*/ 0 w 319087"/>
                  <a:gd name="connsiteY1" fmla="*/ 0 h 533400"/>
                  <a:gd name="connsiteX2" fmla="*/ 200025 w 319087"/>
                  <a:gd name="connsiteY2" fmla="*/ 266700 h 533400"/>
                  <a:gd name="connsiteX3" fmla="*/ 0 w 319087"/>
                  <a:gd name="connsiteY3" fmla="*/ 533400 h 533400"/>
                  <a:gd name="connsiteX4" fmla="*/ 119063 w 319087"/>
                  <a:gd name="connsiteY4" fmla="*/ 533400 h 533400"/>
                  <a:gd name="connsiteX5" fmla="*/ 319088 w 319087"/>
                  <a:gd name="connsiteY5" fmla="*/ 266700 h 533400"/>
                  <a:gd name="connsiteX6" fmla="*/ 119063 w 319087"/>
                  <a:gd name="connsiteY6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119063" y="0"/>
                    </a:move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close/>
                  </a:path>
                </a:pathLst>
              </a:custGeom>
              <a:solidFill>
                <a:srgbClr val="99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  <p:sp>
            <p:nvSpPr>
              <p:cNvPr id="15" name="Figura a mano libera: forma 221">
                <a:extLst>
                  <a:ext uri="{FF2B5EF4-FFF2-40B4-BE49-F238E27FC236}">
                    <a16:creationId xmlns:a16="http://schemas.microsoft.com/office/drawing/2014/main" id="{2BAF858B-FB6E-F99B-34EC-03FD7989A2A6}"/>
                  </a:ext>
                </a:extLst>
              </p:cNvPr>
              <p:cNvSpPr/>
              <p:nvPr/>
            </p:nvSpPr>
            <p:spPr>
              <a:xfrm rot="5400000">
                <a:off x="9553020" y="4697092"/>
                <a:ext cx="115869" cy="370588"/>
              </a:xfrm>
              <a:custGeom>
                <a:avLst/>
                <a:gdLst>
                  <a:gd name="connsiteX0" fmla="*/ 0 w 319087"/>
                  <a:gd name="connsiteY0" fmla="*/ 533400 h 533400"/>
                  <a:gd name="connsiteX1" fmla="*/ 119063 w 319087"/>
                  <a:gd name="connsiteY1" fmla="*/ 533400 h 533400"/>
                  <a:gd name="connsiteX2" fmla="*/ 319088 w 319087"/>
                  <a:gd name="connsiteY2" fmla="*/ 266700 h 533400"/>
                  <a:gd name="connsiteX3" fmla="*/ 119063 w 319087"/>
                  <a:gd name="connsiteY3" fmla="*/ 0 h 533400"/>
                  <a:gd name="connsiteX4" fmla="*/ 0 w 319087"/>
                  <a:gd name="connsiteY4" fmla="*/ 0 h 533400"/>
                  <a:gd name="connsiteX5" fmla="*/ 200025 w 319087"/>
                  <a:gd name="connsiteY5" fmla="*/ 266700 h 533400"/>
                  <a:gd name="connsiteX6" fmla="*/ 0 w 319087"/>
                  <a:gd name="connsiteY6" fmla="*/ 53340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0" y="533400"/>
                    </a:move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B5DAE6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</p:grpSp>
        <p:grpSp>
          <p:nvGrpSpPr>
            <p:cNvPr id="43" name="Gruppo 42">
              <a:extLst>
                <a:ext uri="{FF2B5EF4-FFF2-40B4-BE49-F238E27FC236}">
                  <a16:creationId xmlns:a16="http://schemas.microsoft.com/office/drawing/2014/main" id="{79A2ECA5-FA16-F4AE-42CD-BD5C668FC4C6}"/>
                </a:ext>
              </a:extLst>
            </p:cNvPr>
            <p:cNvGrpSpPr/>
            <p:nvPr/>
          </p:nvGrpSpPr>
          <p:grpSpPr>
            <a:xfrm>
              <a:off x="725713" y="4072444"/>
              <a:ext cx="4478400" cy="1739812"/>
              <a:chOff x="449263" y="4072444"/>
              <a:chExt cx="4478400" cy="1739812"/>
            </a:xfrm>
          </p:grpSpPr>
          <p:grpSp>
            <p:nvGrpSpPr>
              <p:cNvPr id="16" name="Gruppo 15">
                <a:extLst>
                  <a:ext uri="{FF2B5EF4-FFF2-40B4-BE49-F238E27FC236}">
                    <a16:creationId xmlns:a16="http://schemas.microsoft.com/office/drawing/2014/main" id="{714A9124-D517-89D9-E68C-73DF5A502A42}"/>
                  </a:ext>
                </a:extLst>
              </p:cNvPr>
              <p:cNvGrpSpPr/>
              <p:nvPr/>
            </p:nvGrpSpPr>
            <p:grpSpPr>
              <a:xfrm>
                <a:off x="449263" y="4495935"/>
                <a:ext cx="4478400" cy="1316321"/>
                <a:chOff x="7016367" y="4799320"/>
                <a:chExt cx="4456947" cy="1370473"/>
              </a:xfrm>
            </p:grpSpPr>
            <p:sp>
              <p:nvSpPr>
                <p:cNvPr id="17" name="Rectangle 266">
                  <a:extLst>
                    <a:ext uri="{FF2B5EF4-FFF2-40B4-BE49-F238E27FC236}">
                      <a16:creationId xmlns:a16="http://schemas.microsoft.com/office/drawing/2014/main" id="{D3787A52-7F05-A654-A096-D8C29A5DE9C0}"/>
                    </a:ext>
                  </a:extLst>
                </p:cNvPr>
                <p:cNvSpPr/>
                <p:nvPr/>
              </p:nvSpPr>
              <p:spPr bwMode="gray">
                <a:xfrm>
                  <a:off x="7016367" y="4799320"/>
                  <a:ext cx="4456947" cy="1370473"/>
                </a:xfrm>
                <a:prstGeom prst="rect">
                  <a:avLst/>
                </a:prstGeom>
                <a:noFill/>
                <a:ln w="9525" cap="flat" cmpd="sng" algn="ctr">
                  <a:solidFill>
                    <a:srgbClr val="99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180000">
                    <a:defRPr/>
                  </a:pPr>
                  <a:r>
                    <a:rPr lang="it-IT" sz="2000" dirty="0">
                      <a:solidFill>
                        <a:prstClr val="black"/>
                      </a:solidFill>
                      <a:latin typeface="Optima" pitchFamily="34" charset="0"/>
                    </a:rPr>
                    <a:t>Dispositivo controllato da Script: all’applicazione analizzata non verranno assegnate le risorse desiderate.</a:t>
                  </a:r>
                </a:p>
              </p:txBody>
            </p:sp>
            <p:cxnSp>
              <p:nvCxnSpPr>
                <p:cNvPr id="18" name="btfpRowHeaderBoxLine465663">
                  <a:extLst>
                    <a:ext uri="{FF2B5EF4-FFF2-40B4-BE49-F238E27FC236}">
                      <a16:creationId xmlns:a16="http://schemas.microsoft.com/office/drawing/2014/main" id="{8FAAEBE8-9408-2EA8-1BD0-5542A63FD565}"/>
                    </a:ext>
                  </a:extLst>
                </p:cNvPr>
                <p:cNvCxnSpPr>
                  <a:cxnSpLocks/>
                </p:cNvCxnSpPr>
                <p:nvPr/>
              </p:nvCxnSpPr>
              <p:spPr bwMode="gray">
                <a:xfrm>
                  <a:off x="7016367" y="4799321"/>
                  <a:ext cx="0" cy="1368000"/>
                </a:xfrm>
                <a:prstGeom prst="line">
                  <a:avLst/>
                </a:prstGeom>
                <a:gradFill flip="none" rotWithShape="1">
                  <a:gsLst>
                    <a:gs pos="0">
                      <a:srgbClr val="990000">
                        <a:alpha val="86000"/>
                      </a:srgbClr>
                    </a:gs>
                    <a:gs pos="100000">
                      <a:schemeClr val="bg2"/>
                    </a:gs>
                  </a:gsLst>
                  <a:lin ang="2700000" scaled="1"/>
                  <a:tileRect/>
                </a:gradFill>
                <a:ln w="76200" cap="flat" cmpd="sng" algn="ctr">
                  <a:solidFill>
                    <a:srgbClr val="99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</p:cxnSp>
          </p:grpSp>
          <p:sp>
            <p:nvSpPr>
              <p:cNvPr id="25" name="Rectangle 266">
                <a:extLst>
                  <a:ext uri="{FF2B5EF4-FFF2-40B4-BE49-F238E27FC236}">
                    <a16:creationId xmlns:a16="http://schemas.microsoft.com/office/drawing/2014/main" id="{69712DD3-B178-B9DC-3A9D-E2A0D0EBA0FB}"/>
                  </a:ext>
                </a:extLst>
              </p:cNvPr>
              <p:cNvSpPr/>
              <p:nvPr/>
            </p:nvSpPr>
            <p:spPr bwMode="gray">
              <a:xfrm>
                <a:off x="895976" y="4149997"/>
                <a:ext cx="1443187" cy="322548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r>
                  <a:rPr lang="it-IT" sz="2000" dirty="0">
                    <a:solidFill>
                      <a:prstClr val="black"/>
                    </a:solidFill>
                    <a:latin typeface="Optima" pitchFamily="34" charset="0"/>
                  </a:rPr>
                  <a:t>PROBLEMA</a:t>
                </a:r>
              </a:p>
            </p:txBody>
          </p:sp>
          <p:pic>
            <p:nvPicPr>
              <p:cNvPr id="34" name="Elemento grafico 33" descr="Avviso con riempimento a tinta unita">
                <a:extLst>
                  <a:ext uri="{FF2B5EF4-FFF2-40B4-BE49-F238E27FC236}">
                    <a16:creationId xmlns:a16="http://schemas.microsoft.com/office/drawing/2014/main" id="{D82320E8-A140-6AA7-35A6-5C4AC61777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49263" y="4072444"/>
                <a:ext cx="432000" cy="432000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44" name="Gruppo 43">
              <a:extLst>
                <a:ext uri="{FF2B5EF4-FFF2-40B4-BE49-F238E27FC236}">
                  <a16:creationId xmlns:a16="http://schemas.microsoft.com/office/drawing/2014/main" id="{5E973C82-2FCE-6EED-5AF9-F10C37704F86}"/>
                </a:ext>
              </a:extLst>
            </p:cNvPr>
            <p:cNvGrpSpPr/>
            <p:nvPr/>
          </p:nvGrpSpPr>
          <p:grpSpPr>
            <a:xfrm>
              <a:off x="6365568" y="4072444"/>
              <a:ext cx="4478400" cy="1739812"/>
              <a:chOff x="6089118" y="4072444"/>
              <a:chExt cx="4478400" cy="1739812"/>
            </a:xfrm>
          </p:grpSpPr>
          <p:grpSp>
            <p:nvGrpSpPr>
              <p:cNvPr id="35" name="Gruppo 34">
                <a:extLst>
                  <a:ext uri="{FF2B5EF4-FFF2-40B4-BE49-F238E27FC236}">
                    <a16:creationId xmlns:a16="http://schemas.microsoft.com/office/drawing/2014/main" id="{4CB4D3C9-2BA9-4F88-F74B-EFAFB28B6DD1}"/>
                  </a:ext>
                </a:extLst>
              </p:cNvPr>
              <p:cNvGrpSpPr/>
              <p:nvPr/>
            </p:nvGrpSpPr>
            <p:grpSpPr>
              <a:xfrm>
                <a:off x="6089118" y="4495935"/>
                <a:ext cx="4478400" cy="1316321"/>
                <a:chOff x="7016367" y="4799320"/>
                <a:chExt cx="4456947" cy="1370473"/>
              </a:xfrm>
            </p:grpSpPr>
            <p:sp>
              <p:nvSpPr>
                <p:cNvPr id="36" name="Rectangle 266">
                  <a:extLst>
                    <a:ext uri="{FF2B5EF4-FFF2-40B4-BE49-F238E27FC236}">
                      <a16:creationId xmlns:a16="http://schemas.microsoft.com/office/drawing/2014/main" id="{92A1FDFF-28EB-3B2C-DE36-AE7456CB94A4}"/>
                    </a:ext>
                  </a:extLst>
                </p:cNvPr>
                <p:cNvSpPr/>
                <p:nvPr/>
              </p:nvSpPr>
              <p:spPr bwMode="gray">
                <a:xfrm>
                  <a:off x="7016367" y="4799320"/>
                  <a:ext cx="4456947" cy="1370473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990000">
                        <a:alpha val="63000"/>
                      </a:srgbClr>
                    </a:gs>
                    <a:gs pos="100000">
                      <a:schemeClr val="bg2"/>
                    </a:gs>
                  </a:gsLst>
                  <a:lin ang="2700000" scaled="1"/>
                  <a:tileRect/>
                </a:gradFill>
                <a:ln w="9525" cap="flat" cmpd="sng" algn="ctr">
                  <a:noFill/>
                  <a:prstDash val="solid"/>
                  <a:miter lim="800000"/>
                  <a:headEnd type="none" w="med" len="med"/>
                  <a:tailEnd type="none" w="med" len="med"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chemeClr val="dk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180000">
                    <a:defRPr/>
                  </a:pPr>
                  <a:r>
                    <a:rPr lang="it-IT" sz="2000" b="1" dirty="0">
                      <a:solidFill>
                        <a:prstClr val="black"/>
                      </a:solidFill>
                      <a:latin typeface="Optima" pitchFamily="34" charset="0"/>
                    </a:rPr>
                    <a:t>Creazione </a:t>
                  </a:r>
                  <a:r>
                    <a:rPr lang="it-IT" sz="2000" b="1" dirty="0" err="1">
                      <a:solidFill>
                        <a:prstClr val="black"/>
                      </a:solidFill>
                      <a:latin typeface="Optima" pitchFamily="34" charset="0"/>
                    </a:rPr>
                    <a:t>CPUSet</a:t>
                  </a:r>
                  <a:r>
                    <a:rPr lang="it-IT" sz="2000" b="1" dirty="0">
                      <a:solidFill>
                        <a:prstClr val="black"/>
                      </a:solidFill>
                      <a:latin typeface="Optima" pitchFamily="34" charset="0"/>
                    </a:rPr>
                    <a:t> Custom </a:t>
                  </a:r>
                  <a:r>
                    <a:rPr lang="it-IT" sz="2000" dirty="0">
                      <a:solidFill>
                        <a:prstClr val="black"/>
                      </a:solidFill>
                      <a:latin typeface="Optima" pitchFamily="34" charset="0"/>
                    </a:rPr>
                    <a:t>per assegnare in </a:t>
                  </a:r>
                  <a:r>
                    <a:rPr lang="it-IT" sz="2000" b="1" dirty="0">
                      <a:solidFill>
                        <a:prstClr val="black"/>
                      </a:solidFill>
                      <a:latin typeface="Optima" pitchFamily="34" charset="0"/>
                    </a:rPr>
                    <a:t>modo stabile </a:t>
                  </a:r>
                  <a:r>
                    <a:rPr lang="it-IT" sz="2000" dirty="0">
                      <a:solidFill>
                        <a:prstClr val="black"/>
                      </a:solidFill>
                      <a:latin typeface="Optima" pitchFamily="34" charset="0"/>
                    </a:rPr>
                    <a:t>i Core desiderati all’app da profilare.</a:t>
                  </a:r>
                </a:p>
              </p:txBody>
            </p:sp>
            <p:cxnSp>
              <p:nvCxnSpPr>
                <p:cNvPr id="38" name="btfpRowHeaderBoxLine465663">
                  <a:extLst>
                    <a:ext uri="{FF2B5EF4-FFF2-40B4-BE49-F238E27FC236}">
                      <a16:creationId xmlns:a16="http://schemas.microsoft.com/office/drawing/2014/main" id="{BF419D93-1589-D5FA-F1DF-29CAD709AEC7}"/>
                    </a:ext>
                  </a:extLst>
                </p:cNvPr>
                <p:cNvCxnSpPr>
                  <a:cxnSpLocks/>
                </p:cNvCxnSpPr>
                <p:nvPr/>
              </p:nvCxnSpPr>
              <p:spPr bwMode="gray">
                <a:xfrm>
                  <a:off x="7016367" y="4799321"/>
                  <a:ext cx="0" cy="1368000"/>
                </a:xfrm>
                <a:prstGeom prst="line">
                  <a:avLst/>
                </a:prstGeom>
                <a:gradFill flip="none" rotWithShape="1">
                  <a:gsLst>
                    <a:gs pos="0">
                      <a:srgbClr val="990000">
                        <a:alpha val="86000"/>
                      </a:srgbClr>
                    </a:gs>
                    <a:gs pos="100000">
                      <a:schemeClr val="bg2"/>
                    </a:gs>
                  </a:gsLst>
                  <a:lin ang="2700000" scaled="1"/>
                  <a:tileRect/>
                </a:gradFill>
                <a:ln w="76200" cap="flat" cmpd="sng" algn="ctr">
                  <a:solidFill>
                    <a:srgbClr val="99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</p:cxnSp>
          </p:grpSp>
          <p:sp>
            <p:nvSpPr>
              <p:cNvPr id="41" name="Rectangle 266">
                <a:extLst>
                  <a:ext uri="{FF2B5EF4-FFF2-40B4-BE49-F238E27FC236}">
                    <a16:creationId xmlns:a16="http://schemas.microsoft.com/office/drawing/2014/main" id="{03F95DEA-3831-724E-0E86-EE4B1D2AC8AC}"/>
                  </a:ext>
                </a:extLst>
              </p:cNvPr>
              <p:cNvSpPr/>
              <p:nvPr/>
            </p:nvSpPr>
            <p:spPr bwMode="gray">
              <a:xfrm>
                <a:off x="6535831" y="4149997"/>
                <a:ext cx="1443187" cy="322548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r>
                  <a:rPr lang="it-IT" sz="2000" dirty="0">
                    <a:solidFill>
                      <a:prstClr val="black"/>
                    </a:solidFill>
                    <a:latin typeface="Optima" pitchFamily="34" charset="0"/>
                  </a:rPr>
                  <a:t>SOLUZIONE</a:t>
                </a:r>
              </a:p>
            </p:txBody>
          </p:sp>
          <p:pic>
            <p:nvPicPr>
              <p:cNvPr id="42" name="Elemento grafico 41" descr="Segno di spunta con riempimento a tinta unita">
                <a:extLst>
                  <a:ext uri="{FF2B5EF4-FFF2-40B4-BE49-F238E27FC236}">
                    <a16:creationId xmlns:a16="http://schemas.microsoft.com/office/drawing/2014/main" id="{DFCC8438-9952-33EA-F957-3B801944D1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089118" y="4072444"/>
                <a:ext cx="432000" cy="432000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FC573FC1-97A7-CFA7-440C-DEB32FF72CFF}"/>
              </a:ext>
            </a:extLst>
          </p:cNvPr>
          <p:cNvSpPr txBox="1"/>
          <p:nvPr/>
        </p:nvSpPr>
        <p:spPr>
          <a:xfrm>
            <a:off x="434791" y="6212387"/>
            <a:ext cx="11062551" cy="541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</a:pPr>
            <a:r>
              <a:rPr lang="it-IT" altLang="it-IT" sz="1800" dirty="0">
                <a:latin typeface="Optima" pitchFamily="34" charset="0"/>
              </a:rPr>
              <a:t> </a:t>
            </a:r>
            <a:r>
              <a:rPr lang="it-IT" altLang="it-IT" i="1" dirty="0">
                <a:latin typeface="Optima" pitchFamily="34" charset="0"/>
              </a:rPr>
              <a:t>Un </a:t>
            </a:r>
            <a:r>
              <a:rPr lang="it-IT" altLang="it-IT" i="1" dirty="0" err="1">
                <a:latin typeface="Optima" pitchFamily="34" charset="0"/>
              </a:rPr>
              <a:t>CPUSet</a:t>
            </a:r>
            <a:r>
              <a:rPr lang="it-IT" altLang="it-IT" i="1" dirty="0">
                <a:latin typeface="Optima" pitchFamily="34" charset="0"/>
              </a:rPr>
              <a:t> è una funzionalità del Kernel Linux che permette di vincolare un gruppo di processi ad un insieme di Core della CPU</a:t>
            </a:r>
            <a:endParaRPr lang="it-IT" altLang="it-IT" sz="1800" i="1" dirty="0">
              <a:latin typeface="Opti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692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084E3-8EDB-0ECE-2F76-106ECEBC3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Immagine 4">
            <a:extLst>
              <a:ext uri="{FF2B5EF4-FFF2-40B4-BE49-F238E27FC236}">
                <a16:creationId xmlns:a16="http://schemas.microsoft.com/office/drawing/2014/main" id="{39F79180-4078-3711-FB86-1E38C451B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412750"/>
            <a:ext cx="11271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460A3637-D54F-EF18-B5BD-AC97C91DF020}"/>
              </a:ext>
            </a:extLst>
          </p:cNvPr>
          <p:cNvCxnSpPr/>
          <p:nvPr/>
        </p:nvCxnSpPr>
        <p:spPr>
          <a:xfrm>
            <a:off x="1730375" y="331788"/>
            <a:ext cx="9525" cy="1323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1" name="CasellaDiTesto 5">
            <a:extLst>
              <a:ext uri="{FF2B5EF4-FFF2-40B4-BE49-F238E27FC236}">
                <a16:creationId xmlns:a16="http://schemas.microsoft.com/office/drawing/2014/main" id="{E581E937-4649-99B4-A178-355079D04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542925"/>
            <a:ext cx="69342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ANALISI DEI FENOMENI TRANSIENTI</a:t>
            </a:r>
            <a:b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</a:br>
            <a:r>
              <a:rPr lang="it-IT" altLang="it-IT" sz="2400" dirty="0" err="1">
                <a:solidFill>
                  <a:srgbClr val="990000"/>
                </a:solidFill>
                <a:latin typeface="Optima" pitchFamily="34" charset="0"/>
              </a:rPr>
              <a:t>Esperimento|esempio</a:t>
            </a:r>
            <a:r>
              <a:rPr lang="it-IT" altLang="it-IT" sz="2400" dirty="0">
                <a:solidFill>
                  <a:srgbClr val="990000"/>
                </a:solidFill>
                <a:latin typeface="Optima" pitchFamily="34" charset="0"/>
              </a:rPr>
              <a:t> di caso articolato</a:t>
            </a:r>
            <a:endParaRPr kumimoji="0" lang="it-IT" altLang="it-IT" sz="24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</p:txBody>
      </p:sp>
      <p:sp>
        <p:nvSpPr>
          <p:cNvPr id="8" name="Rectangle 266">
            <a:extLst>
              <a:ext uri="{FF2B5EF4-FFF2-40B4-BE49-F238E27FC236}">
                <a16:creationId xmlns:a16="http://schemas.microsoft.com/office/drawing/2014/main" id="{06445CFE-B442-6D5C-926B-A44132BB758E}"/>
              </a:ext>
            </a:extLst>
          </p:cNvPr>
          <p:cNvSpPr/>
          <p:nvPr/>
        </p:nvSpPr>
        <p:spPr bwMode="gray">
          <a:xfrm>
            <a:off x="449263" y="1922563"/>
            <a:ext cx="10949947" cy="217878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000">
              <a:defRPr/>
            </a:pPr>
            <a:r>
              <a:rPr lang="it-IT" sz="2000" dirty="0">
                <a:latin typeface="Optima" pitchFamily="34" charset="0"/>
              </a:rPr>
              <a:t>Con </a:t>
            </a:r>
            <a:r>
              <a:rPr lang="it-IT" sz="2000" b="1" dirty="0" err="1">
                <a:latin typeface="Optima" pitchFamily="34" charset="0"/>
              </a:rPr>
              <a:t>Simpleperf</a:t>
            </a:r>
            <a:r>
              <a:rPr lang="it-IT" sz="2000" dirty="0">
                <a:latin typeface="Optima" pitchFamily="34" charset="0"/>
              </a:rPr>
              <a:t> verrà profilata l’applicazione principale in 2 condizioni:</a:t>
            </a:r>
          </a:p>
          <a:p>
            <a:pPr marL="522900" indent="-342900" eaLnBrk="1" hangingPunct="1">
              <a:lnSpc>
                <a:spcPts val="2600"/>
              </a:lnSpc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  <a:defRPr/>
            </a:pPr>
            <a:r>
              <a:rPr lang="it-IT" sz="2000" dirty="0">
                <a:solidFill>
                  <a:srgbClr val="990000"/>
                </a:solidFill>
                <a:latin typeface="Optima" pitchFamily="34" charset="0"/>
              </a:rPr>
              <a:t>TRANSITORIO</a:t>
            </a:r>
            <a:r>
              <a:rPr lang="it-IT" sz="2000" dirty="0">
                <a:latin typeface="Optima" pitchFamily="34" charset="0"/>
              </a:rPr>
              <a:t> </a:t>
            </a:r>
            <a:r>
              <a:rPr lang="it-IT" sz="2000" dirty="0">
                <a:latin typeface="Optima" pitchFamily="34" charset="0"/>
                <a:sym typeface="Wingdings" panose="05000000000000000000" pitchFamily="2" charset="2"/>
              </a:rPr>
              <a:t> </a:t>
            </a:r>
            <a:r>
              <a:rPr lang="it-IT" sz="2000" b="1" dirty="0">
                <a:latin typeface="Optima" pitchFamily="34" charset="0"/>
                <a:sym typeface="Wingdings" panose="05000000000000000000" pitchFamily="2" charset="2"/>
              </a:rPr>
              <a:t>cambio di contesto </a:t>
            </a:r>
            <a:r>
              <a:rPr lang="it-IT" sz="2000" dirty="0">
                <a:latin typeface="Optima" pitchFamily="34" charset="0"/>
                <a:sym typeface="Wingdings" panose="05000000000000000000" pitchFamily="2" charset="2"/>
              </a:rPr>
              <a:t>tra due app secondarie </a:t>
            </a:r>
            <a:r>
              <a:rPr lang="it-IT" sz="2000" b="1" dirty="0">
                <a:latin typeface="Optima" pitchFamily="34" charset="0"/>
                <a:sym typeface="Wingdings" panose="05000000000000000000" pitchFamily="2" charset="2"/>
              </a:rPr>
              <a:t>(i disturbi)</a:t>
            </a:r>
          </a:p>
          <a:p>
            <a:pPr marL="522900" indent="-342900" eaLnBrk="1" hangingPunct="1">
              <a:lnSpc>
                <a:spcPts val="2600"/>
              </a:lnSpc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  <a:defRPr/>
            </a:pPr>
            <a:r>
              <a:rPr lang="it-IT" sz="2000" dirty="0">
                <a:solidFill>
                  <a:srgbClr val="990000"/>
                </a:solidFill>
                <a:latin typeface="Optima" pitchFamily="34" charset="0"/>
                <a:sym typeface="Wingdings" panose="05000000000000000000" pitchFamily="2" charset="2"/>
              </a:rPr>
              <a:t>REGIME</a:t>
            </a:r>
            <a:r>
              <a:rPr lang="it-IT" sz="2000" dirty="0">
                <a:latin typeface="Optima" pitchFamily="34" charset="0"/>
                <a:sym typeface="Wingdings" panose="05000000000000000000" pitchFamily="2" charset="2"/>
              </a:rPr>
              <a:t>  app secondaria in </a:t>
            </a:r>
            <a:r>
              <a:rPr lang="it-IT" sz="2000" dirty="0" err="1">
                <a:latin typeface="Optima" pitchFamily="34" charset="0"/>
                <a:sym typeface="Wingdings" panose="05000000000000000000" pitchFamily="2" charset="2"/>
              </a:rPr>
              <a:t>Foreground</a:t>
            </a:r>
            <a:r>
              <a:rPr lang="it-IT" sz="2000" dirty="0">
                <a:latin typeface="Optima" pitchFamily="34" charset="0"/>
                <a:sym typeface="Wingdings" panose="05000000000000000000" pitchFamily="2" charset="2"/>
              </a:rPr>
              <a:t> da almeno 1 sec</a:t>
            </a:r>
          </a:p>
          <a:p>
            <a:pPr marL="180000" eaLnBrk="1" hangingPunct="1">
              <a:lnSpc>
                <a:spcPts val="2600"/>
              </a:lnSpc>
              <a:buClr>
                <a:srgbClr val="800000"/>
              </a:buClr>
              <a:buSzPct val="80000"/>
              <a:defRPr/>
            </a:pPr>
            <a:endParaRPr lang="it-IT" sz="2000" dirty="0">
              <a:latin typeface="Optima" pitchFamily="34" charset="0"/>
              <a:sym typeface="Wingdings" panose="05000000000000000000" pitchFamily="2" charset="2"/>
            </a:endParaRPr>
          </a:p>
          <a:p>
            <a:pPr marL="180000" eaLnBrk="1" hangingPunct="1">
              <a:lnSpc>
                <a:spcPts val="2600"/>
              </a:lnSpc>
              <a:buClr>
                <a:srgbClr val="800000"/>
              </a:buClr>
              <a:buSzPct val="80000"/>
              <a:defRPr/>
            </a:pPr>
            <a:r>
              <a:rPr lang="it-IT" sz="2000" dirty="0">
                <a:latin typeface="Optima" pitchFamily="34" charset="0"/>
              </a:rPr>
              <a:t>L’app da profilare rimarrà fissa sul display virtuale mentre i </a:t>
            </a:r>
            <a:r>
              <a:rPr lang="it-IT" sz="2000" b="1" dirty="0">
                <a:latin typeface="Optima" pitchFamily="34" charset="0"/>
              </a:rPr>
              <a:t>disturbi</a:t>
            </a:r>
            <a:r>
              <a:rPr lang="it-IT" sz="2000" dirty="0">
                <a:latin typeface="Optima" pitchFamily="34" charset="0"/>
              </a:rPr>
              <a:t> si </a:t>
            </a:r>
            <a:r>
              <a:rPr lang="it-IT" sz="2000" b="1" dirty="0">
                <a:latin typeface="Optima" pitchFamily="34" charset="0"/>
              </a:rPr>
              <a:t>alterneranno</a:t>
            </a:r>
            <a:r>
              <a:rPr lang="it-IT" sz="2000" dirty="0">
                <a:latin typeface="Optima" pitchFamily="34" charset="0"/>
              </a:rPr>
              <a:t> sul display principale. Verranno </a:t>
            </a:r>
            <a:r>
              <a:rPr lang="it-IT" sz="2000" b="1" dirty="0">
                <a:latin typeface="Optima" pitchFamily="34" charset="0"/>
              </a:rPr>
              <a:t>variati i Core assegnati</a:t>
            </a:r>
            <a:r>
              <a:rPr lang="it-IT" sz="2000" dirty="0">
                <a:latin typeface="Optima" pitchFamily="34" charset="0"/>
              </a:rPr>
              <a:t> sia </a:t>
            </a:r>
            <a:r>
              <a:rPr lang="it-IT" sz="2000" b="1" dirty="0">
                <a:latin typeface="Optima" pitchFamily="34" charset="0"/>
              </a:rPr>
              <a:t>ai disturbi </a:t>
            </a:r>
            <a:r>
              <a:rPr lang="it-IT" sz="2000" dirty="0">
                <a:latin typeface="Optima" pitchFamily="34" charset="0"/>
              </a:rPr>
              <a:t>che </a:t>
            </a:r>
            <a:r>
              <a:rPr lang="it-IT" sz="2000" b="1" dirty="0">
                <a:latin typeface="Optima" pitchFamily="34" charset="0"/>
              </a:rPr>
              <a:t>all’app principale </a:t>
            </a:r>
            <a:r>
              <a:rPr lang="it-IT" sz="2000" dirty="0">
                <a:latin typeface="Optima" pitchFamily="34" charset="0"/>
              </a:rPr>
              <a:t>e </a:t>
            </a:r>
            <a:r>
              <a:rPr lang="it-IT" sz="2000" b="1" dirty="0">
                <a:latin typeface="Optima" pitchFamily="34" charset="0"/>
              </a:rPr>
              <a:t>confrontati </a:t>
            </a:r>
            <a:r>
              <a:rPr lang="it-IT" sz="2000" dirty="0">
                <a:latin typeface="Optima" pitchFamily="34" charset="0"/>
              </a:rPr>
              <a:t>i</a:t>
            </a:r>
            <a:r>
              <a:rPr lang="it-IT" sz="2000" b="1" dirty="0">
                <a:latin typeface="Optima" pitchFamily="34" charset="0"/>
              </a:rPr>
              <a:t> risultati </a:t>
            </a:r>
            <a:r>
              <a:rPr lang="it-IT" sz="2000" dirty="0">
                <a:latin typeface="Optima" pitchFamily="34" charset="0"/>
              </a:rPr>
              <a:t>nelle 2 condizioni.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730B1D64-4265-B81B-2266-1D5F43096316}"/>
              </a:ext>
            </a:extLst>
          </p:cNvPr>
          <p:cNvGrpSpPr/>
          <p:nvPr/>
        </p:nvGrpSpPr>
        <p:grpSpPr>
          <a:xfrm>
            <a:off x="-5608" y="4269422"/>
            <a:ext cx="11115390" cy="2215286"/>
            <a:chOff x="-5608" y="4269422"/>
            <a:chExt cx="11115390" cy="2215286"/>
          </a:xfrm>
        </p:grpSpPr>
        <p:grpSp>
          <p:nvGrpSpPr>
            <p:cNvPr id="12" name="Gruppo 11">
              <a:extLst>
                <a:ext uri="{FF2B5EF4-FFF2-40B4-BE49-F238E27FC236}">
                  <a16:creationId xmlns:a16="http://schemas.microsoft.com/office/drawing/2014/main" id="{F12BFCEA-036A-D21C-86BE-6E5E71F3B561}"/>
                </a:ext>
              </a:extLst>
            </p:cNvPr>
            <p:cNvGrpSpPr/>
            <p:nvPr/>
          </p:nvGrpSpPr>
          <p:grpSpPr>
            <a:xfrm>
              <a:off x="-5608" y="4275317"/>
              <a:ext cx="5258091" cy="2203496"/>
              <a:chOff x="143249" y="4275317"/>
              <a:chExt cx="5258091" cy="2203496"/>
            </a:xfrm>
          </p:grpSpPr>
          <p:cxnSp>
            <p:nvCxnSpPr>
              <p:cNvPr id="9" name="btfpRowHeaderBoxLine465663">
                <a:extLst>
                  <a:ext uri="{FF2B5EF4-FFF2-40B4-BE49-F238E27FC236}">
                    <a16:creationId xmlns:a16="http://schemas.microsoft.com/office/drawing/2014/main" id="{04CF2738-0160-5BA2-9F45-AAA08F20834B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5400000">
                <a:off x="431249" y="4325415"/>
                <a:ext cx="0" cy="576000"/>
              </a:xfrm>
              <a:prstGeom prst="line">
                <a:avLst/>
              </a:prstGeom>
              <a:gradFill flip="none" rotWithShape="1">
                <a:gsLst>
                  <a:gs pos="0">
                    <a:srgbClr val="990000">
                      <a:alpha val="86000"/>
                    </a:srgbClr>
                  </a:gs>
                  <a:gs pos="100000">
                    <a:schemeClr val="bg2"/>
                  </a:gs>
                </a:gsLst>
                <a:lin ang="2700000" scaled="1"/>
                <a:tileRect/>
              </a:gradFill>
              <a:ln w="76200" cap="flat" cmpd="sng" algn="ctr">
                <a:solidFill>
                  <a:srgbClr val="99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cxnSp>
          <p:grpSp>
            <p:nvGrpSpPr>
              <p:cNvPr id="5" name="Gruppo 4">
                <a:extLst>
                  <a:ext uri="{FF2B5EF4-FFF2-40B4-BE49-F238E27FC236}">
                    <a16:creationId xmlns:a16="http://schemas.microsoft.com/office/drawing/2014/main" id="{40706746-93F0-4209-5CB4-1308E37365F2}"/>
                  </a:ext>
                </a:extLst>
              </p:cNvPr>
              <p:cNvGrpSpPr/>
              <p:nvPr/>
            </p:nvGrpSpPr>
            <p:grpSpPr>
              <a:xfrm>
                <a:off x="672550" y="4275317"/>
                <a:ext cx="4728790" cy="2203496"/>
                <a:chOff x="672550" y="4260737"/>
                <a:chExt cx="4728790" cy="2203496"/>
              </a:xfrm>
            </p:grpSpPr>
            <p:sp>
              <p:nvSpPr>
                <p:cNvPr id="6" name="Rectangle 266">
                  <a:extLst>
                    <a:ext uri="{FF2B5EF4-FFF2-40B4-BE49-F238E27FC236}">
                      <a16:creationId xmlns:a16="http://schemas.microsoft.com/office/drawing/2014/main" id="{06D1A34A-1A83-4291-CFC3-C7436B708A67}"/>
                    </a:ext>
                  </a:extLst>
                </p:cNvPr>
                <p:cNvSpPr/>
                <p:nvPr/>
              </p:nvSpPr>
              <p:spPr bwMode="gray">
                <a:xfrm>
                  <a:off x="672550" y="4260737"/>
                  <a:ext cx="4728790" cy="671488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180000">
                    <a:defRPr/>
                  </a:pPr>
                  <a:r>
                    <a:rPr lang="it-IT" sz="2000" i="1" dirty="0">
                      <a:solidFill>
                        <a:prstClr val="blac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Optima" pitchFamily="34" charset="0"/>
                    </a:rPr>
                    <a:t>APPLICAZIONE PRINCIPALE DA PROFILARE</a:t>
                  </a:r>
                </a:p>
              </p:txBody>
            </p:sp>
            <p:pic>
              <p:nvPicPr>
                <p:cNvPr id="23" name="Immagine 22" descr="Immagine che contiene testo&#10;&#10;Il contenuto generato dall'IA potrebbe non essere corretto.">
                  <a:extLst>
                    <a:ext uri="{FF2B5EF4-FFF2-40B4-BE49-F238E27FC236}">
                      <a16:creationId xmlns:a16="http://schemas.microsoft.com/office/drawing/2014/main" id="{BF043BF6-6FE4-313A-DAF6-062D512D8F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16565"/>
                <a:stretch/>
              </p:blipFill>
              <p:spPr>
                <a:xfrm>
                  <a:off x="1576388" y="4884481"/>
                  <a:ext cx="2527776" cy="157975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4" name="Gruppo 23">
              <a:extLst>
                <a:ext uri="{FF2B5EF4-FFF2-40B4-BE49-F238E27FC236}">
                  <a16:creationId xmlns:a16="http://schemas.microsoft.com/office/drawing/2014/main" id="{BC69C3BC-A67F-5442-E950-DD20335236ED}"/>
                </a:ext>
              </a:extLst>
            </p:cNvPr>
            <p:cNvGrpSpPr/>
            <p:nvPr/>
          </p:nvGrpSpPr>
          <p:grpSpPr>
            <a:xfrm rot="16200000">
              <a:off x="5689933" y="5277536"/>
              <a:ext cx="504000" cy="199059"/>
              <a:chOff x="9352621" y="4824451"/>
              <a:chExt cx="504000" cy="199059"/>
            </a:xfrm>
          </p:grpSpPr>
          <p:sp>
            <p:nvSpPr>
              <p:cNvPr id="26" name="Figura a mano libera: forma 220">
                <a:extLst>
                  <a:ext uri="{FF2B5EF4-FFF2-40B4-BE49-F238E27FC236}">
                    <a16:creationId xmlns:a16="http://schemas.microsoft.com/office/drawing/2014/main" id="{999DF1FF-D8B3-FC1E-850D-D457B67C9B9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527081" y="4693971"/>
                <a:ext cx="155079" cy="504000"/>
              </a:xfrm>
              <a:custGeom>
                <a:avLst/>
                <a:gdLst>
                  <a:gd name="connsiteX0" fmla="*/ 119063 w 319087"/>
                  <a:gd name="connsiteY0" fmla="*/ 0 h 533400"/>
                  <a:gd name="connsiteX1" fmla="*/ 0 w 319087"/>
                  <a:gd name="connsiteY1" fmla="*/ 0 h 533400"/>
                  <a:gd name="connsiteX2" fmla="*/ 200025 w 319087"/>
                  <a:gd name="connsiteY2" fmla="*/ 266700 h 533400"/>
                  <a:gd name="connsiteX3" fmla="*/ 0 w 319087"/>
                  <a:gd name="connsiteY3" fmla="*/ 533400 h 533400"/>
                  <a:gd name="connsiteX4" fmla="*/ 119063 w 319087"/>
                  <a:gd name="connsiteY4" fmla="*/ 533400 h 533400"/>
                  <a:gd name="connsiteX5" fmla="*/ 319088 w 319087"/>
                  <a:gd name="connsiteY5" fmla="*/ 266700 h 533400"/>
                  <a:gd name="connsiteX6" fmla="*/ 119063 w 319087"/>
                  <a:gd name="connsiteY6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119063" y="0"/>
                    </a:move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close/>
                  </a:path>
                </a:pathLst>
              </a:custGeom>
              <a:solidFill>
                <a:srgbClr val="99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  <p:sp>
            <p:nvSpPr>
              <p:cNvPr id="27" name="Figura a mano libera: forma 221">
                <a:extLst>
                  <a:ext uri="{FF2B5EF4-FFF2-40B4-BE49-F238E27FC236}">
                    <a16:creationId xmlns:a16="http://schemas.microsoft.com/office/drawing/2014/main" id="{46C71AA7-77B2-804F-3BAE-A039E653A912}"/>
                  </a:ext>
                </a:extLst>
              </p:cNvPr>
              <p:cNvSpPr/>
              <p:nvPr/>
            </p:nvSpPr>
            <p:spPr>
              <a:xfrm rot="5400000">
                <a:off x="9553020" y="4697092"/>
                <a:ext cx="115869" cy="370588"/>
              </a:xfrm>
              <a:custGeom>
                <a:avLst/>
                <a:gdLst>
                  <a:gd name="connsiteX0" fmla="*/ 0 w 319087"/>
                  <a:gd name="connsiteY0" fmla="*/ 533400 h 533400"/>
                  <a:gd name="connsiteX1" fmla="*/ 119063 w 319087"/>
                  <a:gd name="connsiteY1" fmla="*/ 533400 h 533400"/>
                  <a:gd name="connsiteX2" fmla="*/ 319088 w 319087"/>
                  <a:gd name="connsiteY2" fmla="*/ 266700 h 533400"/>
                  <a:gd name="connsiteX3" fmla="*/ 119063 w 319087"/>
                  <a:gd name="connsiteY3" fmla="*/ 0 h 533400"/>
                  <a:gd name="connsiteX4" fmla="*/ 0 w 319087"/>
                  <a:gd name="connsiteY4" fmla="*/ 0 h 533400"/>
                  <a:gd name="connsiteX5" fmla="*/ 200025 w 319087"/>
                  <a:gd name="connsiteY5" fmla="*/ 266700 h 533400"/>
                  <a:gd name="connsiteX6" fmla="*/ 0 w 319087"/>
                  <a:gd name="connsiteY6" fmla="*/ 53340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0" y="533400"/>
                    </a:move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B5DAE6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</p:grpSp>
        <p:grpSp>
          <p:nvGrpSpPr>
            <p:cNvPr id="4" name="Gruppo 3">
              <a:extLst>
                <a:ext uri="{FF2B5EF4-FFF2-40B4-BE49-F238E27FC236}">
                  <a16:creationId xmlns:a16="http://schemas.microsoft.com/office/drawing/2014/main" id="{C4201FA5-8EDF-E265-4519-7B8B458BE083}"/>
                </a:ext>
              </a:extLst>
            </p:cNvPr>
            <p:cNvGrpSpPr/>
            <p:nvPr/>
          </p:nvGrpSpPr>
          <p:grpSpPr>
            <a:xfrm>
              <a:off x="6631382" y="4269422"/>
              <a:ext cx="4478400" cy="2215286"/>
              <a:chOff x="6631382" y="4530595"/>
              <a:chExt cx="4478400" cy="2215286"/>
            </a:xfrm>
          </p:grpSpPr>
          <p:sp>
            <p:nvSpPr>
              <p:cNvPr id="28" name="Rectangle 266">
                <a:extLst>
                  <a:ext uri="{FF2B5EF4-FFF2-40B4-BE49-F238E27FC236}">
                    <a16:creationId xmlns:a16="http://schemas.microsoft.com/office/drawing/2014/main" id="{912AE99D-BDB1-345D-9156-DB3081C6A40B}"/>
                  </a:ext>
                </a:extLst>
              </p:cNvPr>
              <p:cNvSpPr/>
              <p:nvPr/>
            </p:nvSpPr>
            <p:spPr bwMode="gray">
              <a:xfrm>
                <a:off x="6631382" y="4931012"/>
                <a:ext cx="4478400" cy="1814869"/>
              </a:xfrm>
              <a:prstGeom prst="rect">
                <a:avLst/>
              </a:prstGeom>
              <a:gradFill flip="none" rotWithShape="1">
                <a:gsLst>
                  <a:gs pos="0">
                    <a:srgbClr val="990000">
                      <a:alpha val="63000"/>
                    </a:srgbClr>
                  </a:gs>
                  <a:gs pos="100000">
                    <a:schemeClr val="bg2"/>
                  </a:gs>
                </a:gsLst>
                <a:lin ang="2700000" scaled="1"/>
                <a:tileRect/>
              </a:gradFill>
              <a:ln w="9525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dk1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522900" indent="-342900">
                  <a:buFontTx/>
                  <a:buChar char="-"/>
                  <a:defRPr/>
                </a:pPr>
                <a:r>
                  <a:rPr lang="it-IT" sz="2000" b="1" dirty="0">
                    <a:solidFill>
                      <a:prstClr val="black"/>
                    </a:solidFill>
                    <a:latin typeface="Optima" pitchFamily="34" charset="0"/>
                  </a:rPr>
                  <a:t>Notevole</a:t>
                </a:r>
                <a:r>
                  <a:rPr lang="it-IT" sz="2000" dirty="0">
                    <a:solidFill>
                      <a:prstClr val="black"/>
                    </a:solidFill>
                    <a:latin typeface="Optima" pitchFamily="34" charset="0"/>
                  </a:rPr>
                  <a:t> </a:t>
                </a:r>
                <a:r>
                  <a:rPr lang="it-IT" sz="2000" b="1" dirty="0">
                    <a:solidFill>
                      <a:prstClr val="black"/>
                    </a:solidFill>
                    <a:latin typeface="Optima" pitchFamily="34" charset="0"/>
                  </a:rPr>
                  <a:t>stress</a:t>
                </a:r>
                <a:r>
                  <a:rPr lang="it-IT" sz="2000" dirty="0">
                    <a:solidFill>
                      <a:prstClr val="black"/>
                    </a:solidFill>
                    <a:latin typeface="Optima" pitchFamily="34" charset="0"/>
                  </a:rPr>
                  <a:t> sulla CPU pur non avendo interazione con l’utente</a:t>
                </a:r>
              </a:p>
              <a:p>
                <a:pPr marL="522900" indent="-342900">
                  <a:buFontTx/>
                  <a:buChar char="-"/>
                  <a:defRPr/>
                </a:pPr>
                <a:r>
                  <a:rPr lang="it-IT" sz="2000" dirty="0">
                    <a:solidFill>
                      <a:prstClr val="black"/>
                    </a:solidFill>
                    <a:latin typeface="Optima" pitchFamily="34" charset="0"/>
                  </a:rPr>
                  <a:t>Utilizzo costante/prevedibile delle risorse nel tempo</a:t>
                </a:r>
              </a:p>
            </p:txBody>
          </p:sp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F6B1765E-165A-F1BE-D4B6-16FF6F24F035}"/>
                  </a:ext>
                </a:extLst>
              </p:cNvPr>
              <p:cNvSpPr txBox="1"/>
              <p:nvPr/>
            </p:nvSpPr>
            <p:spPr>
              <a:xfrm>
                <a:off x="6631382" y="4530595"/>
                <a:ext cx="166757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it-IT" sz="2000" b="1" dirty="0" err="1">
                    <a:solidFill>
                      <a:prstClr val="black"/>
                    </a:solidFill>
                    <a:latin typeface="Optima" pitchFamily="34" charset="0"/>
                  </a:rPr>
                  <a:t>Reason</a:t>
                </a:r>
                <a:r>
                  <a:rPr lang="it-IT" sz="2000" b="1" dirty="0">
                    <a:solidFill>
                      <a:prstClr val="black"/>
                    </a:solidFill>
                    <a:latin typeface="Optima" pitchFamily="34" charset="0"/>
                  </a:rPr>
                  <a:t> </a:t>
                </a:r>
                <a:r>
                  <a:rPr lang="it-IT" sz="2000" b="1" dirty="0" err="1">
                    <a:solidFill>
                      <a:prstClr val="black"/>
                    </a:solidFill>
                    <a:latin typeface="Optima" pitchFamily="34" charset="0"/>
                  </a:rPr>
                  <a:t>why</a:t>
                </a:r>
                <a:r>
                  <a:rPr lang="it-IT" sz="2000" b="1" dirty="0">
                    <a:solidFill>
                      <a:prstClr val="black"/>
                    </a:solidFill>
                    <a:latin typeface="Optima" pitchFamily="34" charset="0"/>
                  </a:rPr>
                  <a:t>:</a:t>
                </a:r>
              </a:p>
            </p:txBody>
          </p:sp>
        </p:grpSp>
      </p:grpSp>
      <p:cxnSp>
        <p:nvCxnSpPr>
          <p:cNvPr id="10" name="btfpRowHeaderBoxLine465663">
            <a:extLst>
              <a:ext uri="{FF2B5EF4-FFF2-40B4-BE49-F238E27FC236}">
                <a16:creationId xmlns:a16="http://schemas.microsoft.com/office/drawing/2014/main" id="{D508DD87-CA41-47FD-7B89-67C0DD8146CB}"/>
              </a:ext>
            </a:extLst>
          </p:cNvPr>
          <p:cNvCxnSpPr>
            <a:cxnSpLocks/>
          </p:cNvCxnSpPr>
          <p:nvPr/>
        </p:nvCxnSpPr>
        <p:spPr bwMode="gray">
          <a:xfrm>
            <a:off x="6631382" y="4669532"/>
            <a:ext cx="0" cy="1809281"/>
          </a:xfrm>
          <a:prstGeom prst="line">
            <a:avLst/>
          </a:prstGeom>
          <a:gradFill flip="none" rotWithShape="1">
            <a:gsLst>
              <a:gs pos="0">
                <a:srgbClr val="990000">
                  <a:alpha val="86000"/>
                </a:srgbClr>
              </a:gs>
              <a:gs pos="100000">
                <a:schemeClr val="bg2"/>
              </a:gs>
            </a:gsLst>
            <a:lin ang="2700000" scaled="1"/>
            <a:tileRect/>
          </a:gradFill>
          <a:ln w="76200" cap="flat" cmpd="sng" algn="ctr">
            <a:solidFill>
              <a:srgbClr val="99000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496212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A2FD7-7660-F6CE-16AE-54EE67A57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Immagine 4">
            <a:extLst>
              <a:ext uri="{FF2B5EF4-FFF2-40B4-BE49-F238E27FC236}">
                <a16:creationId xmlns:a16="http://schemas.microsoft.com/office/drawing/2014/main" id="{B8B790E6-78D0-7359-EFE1-5AE6A5354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412750"/>
            <a:ext cx="11271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A6B8E529-E731-0C95-B01F-C77D9654A8F9}"/>
              </a:ext>
            </a:extLst>
          </p:cNvPr>
          <p:cNvCxnSpPr/>
          <p:nvPr/>
        </p:nvCxnSpPr>
        <p:spPr>
          <a:xfrm>
            <a:off x="1730375" y="331788"/>
            <a:ext cx="9525" cy="1323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1" name="CasellaDiTesto 5">
            <a:extLst>
              <a:ext uri="{FF2B5EF4-FFF2-40B4-BE49-F238E27FC236}">
                <a16:creationId xmlns:a16="http://schemas.microsoft.com/office/drawing/2014/main" id="{EFA95584-DAAF-A119-8978-4FEF1319F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542925"/>
            <a:ext cx="69342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ANALISI DEI FENOMENI TRANSIENTI</a:t>
            </a:r>
            <a:b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</a:br>
            <a:r>
              <a:rPr lang="it-IT" altLang="it-IT" sz="2400" dirty="0">
                <a:solidFill>
                  <a:srgbClr val="990000"/>
                </a:solidFill>
                <a:latin typeface="Optima" pitchFamily="34" charset="0"/>
              </a:rPr>
              <a:t>Script BASH per estrazione automatica dei dati</a:t>
            </a:r>
            <a:endParaRPr kumimoji="0" lang="it-IT" altLang="it-IT" sz="24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</p:txBody>
      </p: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8235EE56-45B5-9560-094B-D200185EEB83}"/>
              </a:ext>
            </a:extLst>
          </p:cNvPr>
          <p:cNvGrpSpPr/>
          <p:nvPr/>
        </p:nvGrpSpPr>
        <p:grpSpPr>
          <a:xfrm>
            <a:off x="0" y="2053332"/>
            <a:ext cx="11594065" cy="1901491"/>
            <a:chOff x="0" y="2053332"/>
            <a:chExt cx="11594065" cy="1901491"/>
          </a:xfrm>
        </p:grpSpPr>
        <p:grpSp>
          <p:nvGrpSpPr>
            <p:cNvPr id="37" name="Gruppo 36">
              <a:extLst>
                <a:ext uri="{FF2B5EF4-FFF2-40B4-BE49-F238E27FC236}">
                  <a16:creationId xmlns:a16="http://schemas.microsoft.com/office/drawing/2014/main" id="{086F5D69-986C-23CD-AB9C-3AD5A3F63B48}"/>
                </a:ext>
              </a:extLst>
            </p:cNvPr>
            <p:cNvGrpSpPr/>
            <p:nvPr/>
          </p:nvGrpSpPr>
          <p:grpSpPr>
            <a:xfrm>
              <a:off x="0" y="2053332"/>
              <a:ext cx="4836995" cy="1901491"/>
              <a:chOff x="0" y="2053332"/>
              <a:chExt cx="4836995" cy="1901491"/>
            </a:xfrm>
          </p:grpSpPr>
          <p:grpSp>
            <p:nvGrpSpPr>
              <p:cNvPr id="15" name="Gruppo 14">
                <a:extLst>
                  <a:ext uri="{FF2B5EF4-FFF2-40B4-BE49-F238E27FC236}">
                    <a16:creationId xmlns:a16="http://schemas.microsoft.com/office/drawing/2014/main" id="{71728125-0366-AF10-99E4-6821AB5E7FA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93156" y="2053332"/>
                <a:ext cx="4343839" cy="1901491"/>
                <a:chOff x="449263" y="2246997"/>
                <a:chExt cx="5245370" cy="2296131"/>
              </a:xfrm>
            </p:grpSpPr>
            <p:pic>
              <p:nvPicPr>
                <p:cNvPr id="10" name="Immagine 9">
                  <a:extLst>
                    <a:ext uri="{FF2B5EF4-FFF2-40B4-BE49-F238E27FC236}">
                      <a16:creationId xmlns:a16="http://schemas.microsoft.com/office/drawing/2014/main" id="{EBAB245A-7DC7-884F-6C27-DE07C06B2E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t="8841" b="47541"/>
                <a:stretch/>
              </p:blipFill>
              <p:spPr>
                <a:xfrm>
                  <a:off x="449263" y="2246997"/>
                  <a:ext cx="5245370" cy="1323976"/>
                </a:xfrm>
                <a:prstGeom prst="rect">
                  <a:avLst/>
                </a:prstGeom>
              </p:spPr>
            </p:pic>
            <p:pic>
              <p:nvPicPr>
                <p:cNvPr id="12" name="Immagine 11">
                  <a:extLst>
                    <a:ext uri="{FF2B5EF4-FFF2-40B4-BE49-F238E27FC236}">
                      <a16:creationId xmlns:a16="http://schemas.microsoft.com/office/drawing/2014/main" id="{AE680611-1AC0-FFE2-689D-D1CEB18041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t="60048" b="24097"/>
                <a:stretch/>
              </p:blipFill>
              <p:spPr>
                <a:xfrm>
                  <a:off x="449263" y="3575787"/>
                  <a:ext cx="5245370" cy="481263"/>
                </a:xfrm>
                <a:prstGeom prst="rect">
                  <a:avLst/>
                </a:prstGeom>
              </p:spPr>
            </p:pic>
            <p:pic>
              <p:nvPicPr>
                <p:cNvPr id="14" name="Immagine 13">
                  <a:extLst>
                    <a:ext uri="{FF2B5EF4-FFF2-40B4-BE49-F238E27FC236}">
                      <a16:creationId xmlns:a16="http://schemas.microsoft.com/office/drawing/2014/main" id="{78B7CEF5-D52F-E53D-0AF2-C78B1F8AE8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t="84145"/>
                <a:stretch/>
              </p:blipFill>
              <p:spPr>
                <a:xfrm>
                  <a:off x="449263" y="4061864"/>
                  <a:ext cx="5245370" cy="481264"/>
                </a:xfrm>
                <a:prstGeom prst="rect">
                  <a:avLst/>
                </a:prstGeom>
              </p:spPr>
            </p:pic>
          </p:grpSp>
          <p:cxnSp>
            <p:nvCxnSpPr>
              <p:cNvPr id="20" name="btfpRowHeaderBoxLine465663">
                <a:extLst>
                  <a:ext uri="{FF2B5EF4-FFF2-40B4-BE49-F238E27FC236}">
                    <a16:creationId xmlns:a16="http://schemas.microsoft.com/office/drawing/2014/main" id="{BBE22BB2-69C8-123D-DA22-F522A2801AE9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16200000">
                <a:off x="198000" y="1919812"/>
                <a:ext cx="0" cy="396000"/>
              </a:xfrm>
              <a:prstGeom prst="line">
                <a:avLst/>
              </a:prstGeom>
              <a:gradFill flip="none" rotWithShape="1">
                <a:gsLst>
                  <a:gs pos="0">
                    <a:srgbClr val="990000">
                      <a:alpha val="86000"/>
                    </a:srgbClr>
                  </a:gs>
                  <a:gs pos="100000">
                    <a:schemeClr val="bg2"/>
                  </a:gs>
                </a:gsLst>
                <a:lin ang="2700000" scaled="1"/>
                <a:tileRect/>
              </a:gradFill>
              <a:ln w="76200" cap="flat" cmpd="sng" algn="ctr">
                <a:solidFill>
                  <a:srgbClr val="99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cxnSp>
        </p:grpSp>
        <p:grpSp>
          <p:nvGrpSpPr>
            <p:cNvPr id="25" name="Gruppo 24">
              <a:extLst>
                <a:ext uri="{FF2B5EF4-FFF2-40B4-BE49-F238E27FC236}">
                  <a16:creationId xmlns:a16="http://schemas.microsoft.com/office/drawing/2014/main" id="{19080800-FA88-6A39-7AEB-2A3663233B0E}"/>
                </a:ext>
              </a:extLst>
            </p:cNvPr>
            <p:cNvGrpSpPr/>
            <p:nvPr/>
          </p:nvGrpSpPr>
          <p:grpSpPr>
            <a:xfrm rot="16200000">
              <a:off x="5791611" y="2904548"/>
              <a:ext cx="504000" cy="199059"/>
              <a:chOff x="9352621" y="4824451"/>
              <a:chExt cx="504000" cy="199059"/>
            </a:xfrm>
          </p:grpSpPr>
          <p:sp>
            <p:nvSpPr>
              <p:cNvPr id="29" name="Figura a mano libera: forma 220">
                <a:extLst>
                  <a:ext uri="{FF2B5EF4-FFF2-40B4-BE49-F238E27FC236}">
                    <a16:creationId xmlns:a16="http://schemas.microsoft.com/office/drawing/2014/main" id="{422FAAEB-F340-3929-38DF-8B10F159B72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527081" y="4693971"/>
                <a:ext cx="155079" cy="504000"/>
              </a:xfrm>
              <a:custGeom>
                <a:avLst/>
                <a:gdLst>
                  <a:gd name="connsiteX0" fmla="*/ 119063 w 319087"/>
                  <a:gd name="connsiteY0" fmla="*/ 0 h 533400"/>
                  <a:gd name="connsiteX1" fmla="*/ 0 w 319087"/>
                  <a:gd name="connsiteY1" fmla="*/ 0 h 533400"/>
                  <a:gd name="connsiteX2" fmla="*/ 200025 w 319087"/>
                  <a:gd name="connsiteY2" fmla="*/ 266700 h 533400"/>
                  <a:gd name="connsiteX3" fmla="*/ 0 w 319087"/>
                  <a:gd name="connsiteY3" fmla="*/ 533400 h 533400"/>
                  <a:gd name="connsiteX4" fmla="*/ 119063 w 319087"/>
                  <a:gd name="connsiteY4" fmla="*/ 533400 h 533400"/>
                  <a:gd name="connsiteX5" fmla="*/ 319088 w 319087"/>
                  <a:gd name="connsiteY5" fmla="*/ 266700 h 533400"/>
                  <a:gd name="connsiteX6" fmla="*/ 119063 w 319087"/>
                  <a:gd name="connsiteY6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119063" y="0"/>
                    </a:move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close/>
                  </a:path>
                </a:pathLst>
              </a:custGeom>
              <a:solidFill>
                <a:srgbClr val="99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  <p:sp>
            <p:nvSpPr>
              <p:cNvPr id="30" name="Figura a mano libera: forma 221">
                <a:extLst>
                  <a:ext uri="{FF2B5EF4-FFF2-40B4-BE49-F238E27FC236}">
                    <a16:creationId xmlns:a16="http://schemas.microsoft.com/office/drawing/2014/main" id="{45EB9D08-90BF-7683-547C-79C8CE6471F3}"/>
                  </a:ext>
                </a:extLst>
              </p:cNvPr>
              <p:cNvSpPr/>
              <p:nvPr/>
            </p:nvSpPr>
            <p:spPr>
              <a:xfrm rot="5400000">
                <a:off x="9553020" y="4697092"/>
                <a:ext cx="115869" cy="370588"/>
              </a:xfrm>
              <a:custGeom>
                <a:avLst/>
                <a:gdLst>
                  <a:gd name="connsiteX0" fmla="*/ 0 w 319087"/>
                  <a:gd name="connsiteY0" fmla="*/ 533400 h 533400"/>
                  <a:gd name="connsiteX1" fmla="*/ 119063 w 319087"/>
                  <a:gd name="connsiteY1" fmla="*/ 533400 h 533400"/>
                  <a:gd name="connsiteX2" fmla="*/ 319088 w 319087"/>
                  <a:gd name="connsiteY2" fmla="*/ 266700 h 533400"/>
                  <a:gd name="connsiteX3" fmla="*/ 119063 w 319087"/>
                  <a:gd name="connsiteY3" fmla="*/ 0 h 533400"/>
                  <a:gd name="connsiteX4" fmla="*/ 0 w 319087"/>
                  <a:gd name="connsiteY4" fmla="*/ 0 h 533400"/>
                  <a:gd name="connsiteX5" fmla="*/ 200025 w 319087"/>
                  <a:gd name="connsiteY5" fmla="*/ 266700 h 533400"/>
                  <a:gd name="connsiteX6" fmla="*/ 0 w 319087"/>
                  <a:gd name="connsiteY6" fmla="*/ 53340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0" y="533400"/>
                    </a:move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B5DAE6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</p:grpSp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80922828-2B7B-8D7F-C603-B333CBA1C548}"/>
                </a:ext>
              </a:extLst>
            </p:cNvPr>
            <p:cNvSpPr txBox="1"/>
            <p:nvPr/>
          </p:nvSpPr>
          <p:spPr>
            <a:xfrm>
              <a:off x="7250226" y="2702278"/>
              <a:ext cx="4343839" cy="837152"/>
            </a:xfrm>
            <a:prstGeom prst="rect">
              <a:avLst/>
            </a:prstGeom>
            <a:noFill/>
            <a:ln>
              <a:solidFill>
                <a:srgbClr val="990000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800000"/>
                </a:buClr>
                <a:buSzPct val="80000"/>
                <a:tabLst/>
                <a:defRPr/>
              </a:pPr>
              <a:r>
                <a:rPr lang="en-GB" altLang="it-IT" sz="2000" dirty="0" err="1">
                  <a:solidFill>
                    <a:prstClr val="black"/>
                  </a:solidFill>
                  <a:latin typeface="Optima" pitchFamily="34" charset="0"/>
                </a:rPr>
                <a:t>Creazione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di un </a:t>
              </a:r>
              <a:r>
                <a:rPr lang="en-GB" altLang="it-IT" sz="2000" b="1" dirty="0">
                  <a:solidFill>
                    <a:prstClr val="black"/>
                  </a:solidFill>
                  <a:latin typeface="Optima" pitchFamily="34" charset="0"/>
                </a:rPr>
                <a:t>display </a:t>
              </a:r>
              <a:r>
                <a:rPr lang="en-GB" altLang="it-IT" sz="2000" b="1" dirty="0" err="1">
                  <a:solidFill>
                    <a:prstClr val="black"/>
                  </a:solidFill>
                  <a:latin typeface="Optima" pitchFamily="34" charset="0"/>
                </a:rPr>
                <a:t>virtuale</a:t>
              </a:r>
              <a:r>
                <a:rPr lang="en-GB" altLang="it-IT" sz="2000" b="1" dirty="0">
                  <a:solidFill>
                    <a:prstClr val="black"/>
                  </a:solidFill>
                  <a:latin typeface="Optima" pitchFamily="34" charset="0"/>
                </a:rPr>
                <a:t> </a:t>
              </a:r>
              <a:r>
                <a:rPr lang="en-GB" altLang="it-IT" sz="2000" dirty="0" err="1">
                  <a:solidFill>
                    <a:prstClr val="black"/>
                  </a:solidFill>
                  <a:latin typeface="Optima" pitchFamily="34" charset="0"/>
                </a:rPr>
                <a:t>secondario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e </a:t>
              </a:r>
              <a:r>
                <a:rPr lang="en-GB" altLang="it-IT" sz="2000" b="1" dirty="0" err="1">
                  <a:solidFill>
                    <a:prstClr val="black"/>
                  </a:solidFill>
                  <a:latin typeface="Optima" pitchFamily="34" charset="0"/>
                </a:rPr>
                <a:t>avvio</a:t>
              </a:r>
              <a:r>
                <a:rPr lang="en-GB" altLang="it-IT" sz="2000" b="1" dirty="0">
                  <a:solidFill>
                    <a:prstClr val="black"/>
                  </a:solidFill>
                  <a:latin typeface="Optima" pitchFamily="34" charset="0"/>
                </a:rPr>
                <a:t> </a:t>
              </a:r>
              <a:r>
                <a:rPr lang="en-GB" altLang="it-IT" sz="2000" b="1" dirty="0" err="1">
                  <a:solidFill>
                    <a:prstClr val="black"/>
                  </a:solidFill>
                  <a:latin typeface="Optima" pitchFamily="34" charset="0"/>
                </a:rPr>
                <a:t>dell’app</a:t>
              </a:r>
              <a:r>
                <a:rPr lang="en-GB" altLang="it-IT" sz="2000" b="1" dirty="0">
                  <a:solidFill>
                    <a:prstClr val="black"/>
                  </a:solidFill>
                  <a:latin typeface="Optima" pitchFamily="34" charset="0"/>
                </a:rPr>
                <a:t> </a:t>
              </a:r>
              <a:r>
                <a:rPr lang="en-GB" altLang="it-IT" sz="2000" dirty="0" err="1">
                  <a:solidFill>
                    <a:prstClr val="black"/>
                  </a:solidFill>
                  <a:latin typeface="Optima" pitchFamily="34" charset="0"/>
                </a:rPr>
                <a:t>principale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</a:t>
              </a:r>
              <a:r>
                <a:rPr lang="en-GB" altLang="it-IT" sz="2000" dirty="0" err="1">
                  <a:solidFill>
                    <a:prstClr val="black"/>
                  </a:solidFill>
                  <a:latin typeface="Optima" pitchFamily="34" charset="0"/>
                </a:rPr>
                <a:t>su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display </a:t>
              </a:r>
              <a:r>
                <a:rPr lang="en-GB" altLang="it-IT" sz="2000" dirty="0" err="1">
                  <a:solidFill>
                    <a:prstClr val="black"/>
                  </a:solidFill>
                  <a:latin typeface="Optima" pitchFamily="34" charset="0"/>
                </a:rPr>
                <a:t>desiderato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.</a:t>
              </a:r>
              <a:endParaRPr kumimoji="0" lang="en-GB" altLang="it-IT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1350F6D1-2D85-3EB5-B29D-C1276CAC5712}"/>
              </a:ext>
            </a:extLst>
          </p:cNvPr>
          <p:cNvGrpSpPr/>
          <p:nvPr/>
        </p:nvGrpSpPr>
        <p:grpSpPr>
          <a:xfrm>
            <a:off x="0" y="4208742"/>
            <a:ext cx="11594064" cy="1292033"/>
            <a:chOff x="0" y="4229091"/>
            <a:chExt cx="11594064" cy="1292033"/>
          </a:xfrm>
        </p:grpSpPr>
        <p:grpSp>
          <p:nvGrpSpPr>
            <p:cNvPr id="38" name="Gruppo 37">
              <a:extLst>
                <a:ext uri="{FF2B5EF4-FFF2-40B4-BE49-F238E27FC236}">
                  <a16:creationId xmlns:a16="http://schemas.microsoft.com/office/drawing/2014/main" id="{01CBE7CB-2410-1F8E-85CC-1FA406B625B1}"/>
                </a:ext>
              </a:extLst>
            </p:cNvPr>
            <p:cNvGrpSpPr/>
            <p:nvPr/>
          </p:nvGrpSpPr>
          <p:grpSpPr>
            <a:xfrm>
              <a:off x="0" y="4229091"/>
              <a:ext cx="4836995" cy="1292033"/>
              <a:chOff x="0" y="4207929"/>
              <a:chExt cx="4836995" cy="1292033"/>
            </a:xfrm>
          </p:grpSpPr>
          <p:pic>
            <p:nvPicPr>
              <p:cNvPr id="17" name="Immagine 16">
                <a:extLst>
                  <a:ext uri="{FF2B5EF4-FFF2-40B4-BE49-F238E27FC236}">
                    <a16:creationId xmlns:a16="http://schemas.microsoft.com/office/drawing/2014/main" id="{0F3C2613-780E-0AB9-6CB0-490EE6C4FD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13196"/>
              <a:stretch/>
            </p:blipFill>
            <p:spPr>
              <a:xfrm>
                <a:off x="491795" y="4207929"/>
                <a:ext cx="4345200" cy="1292033"/>
              </a:xfrm>
              <a:prstGeom prst="rect">
                <a:avLst/>
              </a:prstGeom>
            </p:spPr>
          </p:pic>
          <p:cxnSp>
            <p:nvCxnSpPr>
              <p:cNvPr id="21" name="btfpRowHeaderBoxLine465663">
                <a:extLst>
                  <a:ext uri="{FF2B5EF4-FFF2-40B4-BE49-F238E27FC236}">
                    <a16:creationId xmlns:a16="http://schemas.microsoft.com/office/drawing/2014/main" id="{9264E7C0-0273-06B9-2200-E8F3C5C685C5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16200000">
                <a:off x="198000" y="4091089"/>
                <a:ext cx="0" cy="396000"/>
              </a:xfrm>
              <a:prstGeom prst="line">
                <a:avLst/>
              </a:prstGeom>
              <a:gradFill flip="none" rotWithShape="1">
                <a:gsLst>
                  <a:gs pos="0">
                    <a:srgbClr val="990000">
                      <a:alpha val="86000"/>
                    </a:srgbClr>
                  </a:gs>
                  <a:gs pos="100000">
                    <a:schemeClr val="bg2"/>
                  </a:gs>
                </a:gsLst>
                <a:lin ang="2700000" scaled="1"/>
                <a:tileRect/>
              </a:gradFill>
              <a:ln w="76200" cap="flat" cmpd="sng" algn="ctr">
                <a:solidFill>
                  <a:schemeClr val="tx2">
                    <a:lumMod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cxnSp>
        </p:grpSp>
        <p:grpSp>
          <p:nvGrpSpPr>
            <p:cNvPr id="31" name="Gruppo 30">
              <a:extLst>
                <a:ext uri="{FF2B5EF4-FFF2-40B4-BE49-F238E27FC236}">
                  <a16:creationId xmlns:a16="http://schemas.microsoft.com/office/drawing/2014/main" id="{969D0C10-5430-E042-9194-144801CA23ED}"/>
                </a:ext>
              </a:extLst>
            </p:cNvPr>
            <p:cNvGrpSpPr/>
            <p:nvPr/>
          </p:nvGrpSpPr>
          <p:grpSpPr>
            <a:xfrm rot="16200000">
              <a:off x="5791610" y="4775578"/>
              <a:ext cx="504000" cy="199059"/>
              <a:chOff x="9352621" y="4824451"/>
              <a:chExt cx="504000" cy="199059"/>
            </a:xfrm>
          </p:grpSpPr>
          <p:sp>
            <p:nvSpPr>
              <p:cNvPr id="32" name="Figura a mano libera: forma 220">
                <a:extLst>
                  <a:ext uri="{FF2B5EF4-FFF2-40B4-BE49-F238E27FC236}">
                    <a16:creationId xmlns:a16="http://schemas.microsoft.com/office/drawing/2014/main" id="{328D5752-2482-1A76-4CF8-1E94400A79E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527081" y="4693971"/>
                <a:ext cx="155079" cy="504000"/>
              </a:xfrm>
              <a:custGeom>
                <a:avLst/>
                <a:gdLst>
                  <a:gd name="connsiteX0" fmla="*/ 119063 w 319087"/>
                  <a:gd name="connsiteY0" fmla="*/ 0 h 533400"/>
                  <a:gd name="connsiteX1" fmla="*/ 0 w 319087"/>
                  <a:gd name="connsiteY1" fmla="*/ 0 h 533400"/>
                  <a:gd name="connsiteX2" fmla="*/ 200025 w 319087"/>
                  <a:gd name="connsiteY2" fmla="*/ 266700 h 533400"/>
                  <a:gd name="connsiteX3" fmla="*/ 0 w 319087"/>
                  <a:gd name="connsiteY3" fmla="*/ 533400 h 533400"/>
                  <a:gd name="connsiteX4" fmla="*/ 119063 w 319087"/>
                  <a:gd name="connsiteY4" fmla="*/ 533400 h 533400"/>
                  <a:gd name="connsiteX5" fmla="*/ 319088 w 319087"/>
                  <a:gd name="connsiteY5" fmla="*/ 266700 h 533400"/>
                  <a:gd name="connsiteX6" fmla="*/ 119063 w 319087"/>
                  <a:gd name="connsiteY6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119063" y="0"/>
                    </a:move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close/>
                  </a:path>
                </a:pathLst>
              </a:custGeom>
              <a:solidFill>
                <a:srgbClr val="99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  <p:sp>
            <p:nvSpPr>
              <p:cNvPr id="33" name="Figura a mano libera: forma 221">
                <a:extLst>
                  <a:ext uri="{FF2B5EF4-FFF2-40B4-BE49-F238E27FC236}">
                    <a16:creationId xmlns:a16="http://schemas.microsoft.com/office/drawing/2014/main" id="{A5662CE8-B794-9B4D-52A6-88057CF2FB52}"/>
                  </a:ext>
                </a:extLst>
              </p:cNvPr>
              <p:cNvSpPr/>
              <p:nvPr/>
            </p:nvSpPr>
            <p:spPr>
              <a:xfrm rot="5400000">
                <a:off x="9553020" y="4697092"/>
                <a:ext cx="115869" cy="370588"/>
              </a:xfrm>
              <a:custGeom>
                <a:avLst/>
                <a:gdLst>
                  <a:gd name="connsiteX0" fmla="*/ 0 w 319087"/>
                  <a:gd name="connsiteY0" fmla="*/ 533400 h 533400"/>
                  <a:gd name="connsiteX1" fmla="*/ 119063 w 319087"/>
                  <a:gd name="connsiteY1" fmla="*/ 533400 h 533400"/>
                  <a:gd name="connsiteX2" fmla="*/ 319088 w 319087"/>
                  <a:gd name="connsiteY2" fmla="*/ 266700 h 533400"/>
                  <a:gd name="connsiteX3" fmla="*/ 119063 w 319087"/>
                  <a:gd name="connsiteY3" fmla="*/ 0 h 533400"/>
                  <a:gd name="connsiteX4" fmla="*/ 0 w 319087"/>
                  <a:gd name="connsiteY4" fmla="*/ 0 h 533400"/>
                  <a:gd name="connsiteX5" fmla="*/ 200025 w 319087"/>
                  <a:gd name="connsiteY5" fmla="*/ 266700 h 533400"/>
                  <a:gd name="connsiteX6" fmla="*/ 0 w 319087"/>
                  <a:gd name="connsiteY6" fmla="*/ 53340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0" y="533400"/>
                    </a:move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B5DAE6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</p:grpSp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2D147ACA-6C88-64DC-F2AD-F3AC23F4F8F4}"/>
                </a:ext>
              </a:extLst>
            </p:cNvPr>
            <p:cNvSpPr txBox="1"/>
            <p:nvPr/>
          </p:nvSpPr>
          <p:spPr>
            <a:xfrm>
              <a:off x="7250225" y="4450198"/>
              <a:ext cx="4343839" cy="837152"/>
            </a:xfrm>
            <a:prstGeom prst="rect">
              <a:avLst/>
            </a:prstGeom>
            <a:noFill/>
            <a:ln>
              <a:solidFill>
                <a:srgbClr val="990000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800000"/>
                </a:buClr>
                <a:buSzPct val="80000"/>
                <a:tabLst/>
                <a:defRPr/>
              </a:pPr>
              <a:r>
                <a:rPr lang="en-GB" altLang="it-IT" sz="2000" b="1" dirty="0" err="1">
                  <a:solidFill>
                    <a:prstClr val="black"/>
                  </a:solidFill>
                  <a:latin typeface="Optima" pitchFamily="34" charset="0"/>
                </a:rPr>
                <a:t>Assegnazione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</a:t>
              </a:r>
              <a:r>
                <a:rPr lang="en-GB" altLang="it-IT" sz="2000" dirty="0" err="1">
                  <a:solidFill>
                    <a:prstClr val="black"/>
                  </a:solidFill>
                  <a:latin typeface="Optima" pitchFamily="34" charset="0"/>
                </a:rPr>
                <a:t>dei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</a:t>
              </a:r>
              <a:r>
                <a:rPr lang="en-GB" altLang="it-IT" sz="2000" b="1" dirty="0">
                  <a:solidFill>
                    <a:prstClr val="black"/>
                  </a:solidFill>
                  <a:latin typeface="Optima" pitchFamily="34" charset="0"/>
                </a:rPr>
                <a:t>Core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</a:t>
              </a:r>
              <a:r>
                <a:rPr lang="en-GB" altLang="it-IT" sz="2000" dirty="0" err="1">
                  <a:solidFill>
                    <a:prstClr val="black"/>
                  </a:solidFill>
                  <a:latin typeface="Optima" pitchFamily="34" charset="0"/>
                </a:rPr>
                <a:t>desiderati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</a:t>
              </a:r>
              <a:r>
                <a:rPr lang="en-GB" altLang="it-IT" sz="2000" dirty="0" err="1">
                  <a:solidFill>
                    <a:prstClr val="black"/>
                  </a:solidFill>
                  <a:latin typeface="Optima" pitchFamily="34" charset="0"/>
                </a:rPr>
                <a:t>all’app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</a:t>
              </a:r>
              <a:r>
                <a:rPr lang="en-GB" altLang="it-IT" sz="2000" dirty="0" err="1">
                  <a:solidFill>
                    <a:prstClr val="black"/>
                  </a:solidFill>
                  <a:latin typeface="Optima" pitchFamily="34" charset="0"/>
                </a:rPr>
                <a:t>principale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</a:t>
              </a:r>
              <a:r>
                <a:rPr lang="en-GB" altLang="it-IT" sz="2000" dirty="0" err="1">
                  <a:solidFill>
                    <a:prstClr val="black"/>
                  </a:solidFill>
                  <a:latin typeface="Optima" pitchFamily="34" charset="0"/>
                </a:rPr>
                <a:t>usando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un </a:t>
              </a:r>
              <a:r>
                <a:rPr lang="en-GB" altLang="it-IT" sz="2000" b="1" dirty="0" err="1">
                  <a:solidFill>
                    <a:prstClr val="black"/>
                  </a:solidFill>
                  <a:latin typeface="Optima" pitchFamily="34" charset="0"/>
                </a:rPr>
                <a:t>CPUSet</a:t>
              </a:r>
              <a:r>
                <a:rPr lang="en-GB" altLang="it-IT" sz="2000" b="1" dirty="0">
                  <a:solidFill>
                    <a:prstClr val="black"/>
                  </a:solidFill>
                  <a:latin typeface="Optima" pitchFamily="34" charset="0"/>
                </a:rPr>
                <a:t> Custom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.</a:t>
              </a:r>
              <a:endParaRPr kumimoji="0" lang="en-GB" altLang="it-IT" sz="20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52CB658F-F07F-25BC-C304-2B43C4931C17}"/>
              </a:ext>
            </a:extLst>
          </p:cNvPr>
          <p:cNvGrpSpPr/>
          <p:nvPr/>
        </p:nvGrpSpPr>
        <p:grpSpPr>
          <a:xfrm>
            <a:off x="0" y="5754695"/>
            <a:ext cx="11594064" cy="809122"/>
            <a:chOff x="0" y="5754695"/>
            <a:chExt cx="11594064" cy="809122"/>
          </a:xfrm>
        </p:grpSpPr>
        <p:grpSp>
          <p:nvGrpSpPr>
            <p:cNvPr id="39" name="Gruppo 38">
              <a:extLst>
                <a:ext uri="{FF2B5EF4-FFF2-40B4-BE49-F238E27FC236}">
                  <a16:creationId xmlns:a16="http://schemas.microsoft.com/office/drawing/2014/main" id="{9BBA893D-F2DD-B505-DF94-4286AF5D3BFE}"/>
                </a:ext>
              </a:extLst>
            </p:cNvPr>
            <p:cNvGrpSpPr/>
            <p:nvPr/>
          </p:nvGrpSpPr>
          <p:grpSpPr>
            <a:xfrm>
              <a:off x="0" y="5795391"/>
              <a:ext cx="4836995" cy="768426"/>
              <a:chOff x="0" y="5795391"/>
              <a:chExt cx="4836995" cy="768426"/>
            </a:xfrm>
          </p:grpSpPr>
          <p:pic>
            <p:nvPicPr>
              <p:cNvPr id="19" name="Immagine 18">
                <a:extLst>
                  <a:ext uri="{FF2B5EF4-FFF2-40B4-BE49-F238E27FC236}">
                    <a16:creationId xmlns:a16="http://schemas.microsoft.com/office/drawing/2014/main" id="{168D410D-5A0C-06D6-3C72-8951C587D2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1795" y="5795391"/>
                <a:ext cx="4345200" cy="768426"/>
              </a:xfrm>
              <a:prstGeom prst="rect">
                <a:avLst/>
              </a:prstGeom>
            </p:spPr>
          </p:pic>
          <p:cxnSp>
            <p:nvCxnSpPr>
              <p:cNvPr id="22" name="btfpRowHeaderBoxLine465663">
                <a:extLst>
                  <a:ext uri="{FF2B5EF4-FFF2-40B4-BE49-F238E27FC236}">
                    <a16:creationId xmlns:a16="http://schemas.microsoft.com/office/drawing/2014/main" id="{4BB84C86-0AA2-3190-DCE4-193CD2243439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16200000">
                <a:off x="198000" y="5683631"/>
                <a:ext cx="0" cy="396000"/>
              </a:xfrm>
              <a:prstGeom prst="line">
                <a:avLst/>
              </a:prstGeom>
              <a:gradFill flip="none" rotWithShape="1">
                <a:gsLst>
                  <a:gs pos="0">
                    <a:srgbClr val="990000">
                      <a:alpha val="86000"/>
                    </a:srgbClr>
                  </a:gs>
                  <a:gs pos="100000">
                    <a:schemeClr val="bg2"/>
                  </a:gs>
                </a:gsLst>
                <a:lin ang="2700000" scaled="1"/>
                <a:tileRect/>
              </a:gradFill>
              <a:ln w="76200" cap="flat" cmpd="sng" algn="ctr">
                <a:solidFill>
                  <a:schemeClr val="accent3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cxnSp>
        </p:grpSp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3B2B3A57-94DF-0173-6C71-9D1F5CD4A376}"/>
                </a:ext>
              </a:extLst>
            </p:cNvPr>
            <p:cNvGrpSpPr/>
            <p:nvPr/>
          </p:nvGrpSpPr>
          <p:grpSpPr>
            <a:xfrm rot="16200000">
              <a:off x="5791610" y="6080075"/>
              <a:ext cx="504000" cy="199059"/>
              <a:chOff x="9352621" y="4824451"/>
              <a:chExt cx="504000" cy="199059"/>
            </a:xfrm>
          </p:grpSpPr>
          <p:sp>
            <p:nvSpPr>
              <p:cNvPr id="35" name="Figura a mano libera: forma 220">
                <a:extLst>
                  <a:ext uri="{FF2B5EF4-FFF2-40B4-BE49-F238E27FC236}">
                    <a16:creationId xmlns:a16="http://schemas.microsoft.com/office/drawing/2014/main" id="{66580465-DAD9-9AFC-8EB4-80F985533E9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527081" y="4693971"/>
                <a:ext cx="155079" cy="504000"/>
              </a:xfrm>
              <a:custGeom>
                <a:avLst/>
                <a:gdLst>
                  <a:gd name="connsiteX0" fmla="*/ 119063 w 319087"/>
                  <a:gd name="connsiteY0" fmla="*/ 0 h 533400"/>
                  <a:gd name="connsiteX1" fmla="*/ 0 w 319087"/>
                  <a:gd name="connsiteY1" fmla="*/ 0 h 533400"/>
                  <a:gd name="connsiteX2" fmla="*/ 200025 w 319087"/>
                  <a:gd name="connsiteY2" fmla="*/ 266700 h 533400"/>
                  <a:gd name="connsiteX3" fmla="*/ 0 w 319087"/>
                  <a:gd name="connsiteY3" fmla="*/ 533400 h 533400"/>
                  <a:gd name="connsiteX4" fmla="*/ 119063 w 319087"/>
                  <a:gd name="connsiteY4" fmla="*/ 533400 h 533400"/>
                  <a:gd name="connsiteX5" fmla="*/ 319088 w 319087"/>
                  <a:gd name="connsiteY5" fmla="*/ 266700 h 533400"/>
                  <a:gd name="connsiteX6" fmla="*/ 119063 w 319087"/>
                  <a:gd name="connsiteY6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119063" y="0"/>
                    </a:move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close/>
                  </a:path>
                </a:pathLst>
              </a:custGeom>
              <a:solidFill>
                <a:srgbClr val="99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  <p:sp>
            <p:nvSpPr>
              <p:cNvPr id="36" name="Figura a mano libera: forma 221">
                <a:extLst>
                  <a:ext uri="{FF2B5EF4-FFF2-40B4-BE49-F238E27FC236}">
                    <a16:creationId xmlns:a16="http://schemas.microsoft.com/office/drawing/2014/main" id="{494F96FF-6FDF-E7EE-4DF3-D488B1D0A676}"/>
                  </a:ext>
                </a:extLst>
              </p:cNvPr>
              <p:cNvSpPr/>
              <p:nvPr/>
            </p:nvSpPr>
            <p:spPr>
              <a:xfrm rot="5400000">
                <a:off x="9553020" y="4697092"/>
                <a:ext cx="115869" cy="370588"/>
              </a:xfrm>
              <a:custGeom>
                <a:avLst/>
                <a:gdLst>
                  <a:gd name="connsiteX0" fmla="*/ 0 w 319087"/>
                  <a:gd name="connsiteY0" fmla="*/ 533400 h 533400"/>
                  <a:gd name="connsiteX1" fmla="*/ 119063 w 319087"/>
                  <a:gd name="connsiteY1" fmla="*/ 533400 h 533400"/>
                  <a:gd name="connsiteX2" fmla="*/ 319088 w 319087"/>
                  <a:gd name="connsiteY2" fmla="*/ 266700 h 533400"/>
                  <a:gd name="connsiteX3" fmla="*/ 119063 w 319087"/>
                  <a:gd name="connsiteY3" fmla="*/ 0 h 533400"/>
                  <a:gd name="connsiteX4" fmla="*/ 0 w 319087"/>
                  <a:gd name="connsiteY4" fmla="*/ 0 h 533400"/>
                  <a:gd name="connsiteX5" fmla="*/ 200025 w 319087"/>
                  <a:gd name="connsiteY5" fmla="*/ 266700 h 533400"/>
                  <a:gd name="connsiteX6" fmla="*/ 0 w 319087"/>
                  <a:gd name="connsiteY6" fmla="*/ 53340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0" y="533400"/>
                    </a:move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B5DAE6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</p:grpSp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7508C4DB-2B32-0D82-FD3F-5457501D5612}"/>
                </a:ext>
              </a:extLst>
            </p:cNvPr>
            <p:cNvSpPr txBox="1"/>
            <p:nvPr/>
          </p:nvSpPr>
          <p:spPr>
            <a:xfrm>
              <a:off x="7250225" y="5754695"/>
              <a:ext cx="4343839" cy="344710"/>
            </a:xfrm>
            <a:prstGeom prst="rect">
              <a:avLst/>
            </a:prstGeom>
            <a:noFill/>
            <a:ln>
              <a:solidFill>
                <a:srgbClr val="990000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800000"/>
                </a:buClr>
                <a:buSzPct val="80000"/>
                <a:tabLst/>
                <a:defRPr/>
              </a:pPr>
              <a:r>
                <a:rPr lang="en-GB" altLang="it-IT" sz="2000" b="1" dirty="0" err="1">
                  <a:solidFill>
                    <a:prstClr val="black"/>
                  </a:solidFill>
                  <a:latin typeface="Optima" pitchFamily="34" charset="0"/>
                </a:rPr>
                <a:t>Avvio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</a:t>
              </a:r>
              <a:r>
                <a:rPr lang="en-GB" altLang="it-IT" sz="2000" dirty="0" err="1">
                  <a:solidFill>
                    <a:prstClr val="black"/>
                  </a:solidFill>
                  <a:latin typeface="Optima" pitchFamily="34" charset="0"/>
                </a:rPr>
                <a:t>della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</a:t>
              </a:r>
              <a:r>
                <a:rPr lang="en-GB" altLang="it-IT" sz="2000" b="1" dirty="0" err="1">
                  <a:solidFill>
                    <a:prstClr val="black"/>
                  </a:solidFill>
                  <a:latin typeface="Optima" pitchFamily="34" charset="0"/>
                </a:rPr>
                <a:t>traccia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di Perfetto</a:t>
              </a:r>
              <a:endParaRPr kumimoji="0" lang="en-GB" altLang="it-IT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endParaRPr>
            </a:p>
          </p:txBody>
        </p:sp>
      </p:grpSp>
      <p:sp>
        <p:nvSpPr>
          <p:cNvPr id="48" name="Rettangolo 47">
            <a:extLst>
              <a:ext uri="{FF2B5EF4-FFF2-40B4-BE49-F238E27FC236}">
                <a16:creationId xmlns:a16="http://schemas.microsoft.com/office/drawing/2014/main" id="{AA5118EE-D80B-B64A-2B58-CFFCBB3B44E7}"/>
              </a:ext>
            </a:extLst>
          </p:cNvPr>
          <p:cNvSpPr/>
          <p:nvPr/>
        </p:nvSpPr>
        <p:spPr>
          <a:xfrm>
            <a:off x="11273227" y="2554651"/>
            <a:ext cx="425617" cy="394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7" name="Elemento grafico 46" descr="Monitor con riempimento a tinta unita">
            <a:extLst>
              <a:ext uri="{FF2B5EF4-FFF2-40B4-BE49-F238E27FC236}">
                <a16:creationId xmlns:a16="http://schemas.microsoft.com/office/drawing/2014/main" id="{8D8CAE95-0E8E-93FD-83A8-3D24CF2F68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78064" y="2486278"/>
            <a:ext cx="432000" cy="43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9" name="Rettangolo 48">
            <a:extLst>
              <a:ext uri="{FF2B5EF4-FFF2-40B4-BE49-F238E27FC236}">
                <a16:creationId xmlns:a16="http://schemas.microsoft.com/office/drawing/2014/main" id="{47A3E6A0-81C7-0DB2-81BB-78A666C0C6D7}"/>
              </a:ext>
            </a:extLst>
          </p:cNvPr>
          <p:cNvSpPr/>
          <p:nvPr/>
        </p:nvSpPr>
        <p:spPr>
          <a:xfrm>
            <a:off x="11482844" y="4279423"/>
            <a:ext cx="425617" cy="394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BB19DB10-50D7-3149-7F52-A992B86F6DBC}"/>
              </a:ext>
            </a:extLst>
          </p:cNvPr>
          <p:cNvSpPr/>
          <p:nvPr/>
        </p:nvSpPr>
        <p:spPr>
          <a:xfrm>
            <a:off x="11378064" y="5630299"/>
            <a:ext cx="425617" cy="394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2" name="Elemento grafico 51" descr="Processore con riempimento a tinta unita">
            <a:extLst>
              <a:ext uri="{FF2B5EF4-FFF2-40B4-BE49-F238E27FC236}">
                <a16:creationId xmlns:a16="http://schemas.microsoft.com/office/drawing/2014/main" id="{5DCBB0B0-14AC-EEE7-4562-9B498378F9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82844" y="4260850"/>
            <a:ext cx="432000" cy="43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6" name="Elemento grafico 55" descr="Diagramma di Gantt con riempimento a tinta unita">
            <a:extLst>
              <a:ext uri="{FF2B5EF4-FFF2-40B4-BE49-F238E27FC236}">
                <a16:creationId xmlns:a16="http://schemas.microsoft.com/office/drawing/2014/main" id="{86DC2546-4D6F-BF79-E6C4-E15C5B6B81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482844" y="5514881"/>
            <a:ext cx="432000" cy="43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0030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24F0F-7FEA-5F44-8852-D6435ECF4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Immagine 4">
            <a:extLst>
              <a:ext uri="{FF2B5EF4-FFF2-40B4-BE49-F238E27FC236}">
                <a16:creationId xmlns:a16="http://schemas.microsoft.com/office/drawing/2014/main" id="{9E197AEC-33BB-9C81-D501-E22A79FC9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412750"/>
            <a:ext cx="11271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D3418AD3-5B5F-C457-747F-96DAFD45E41B}"/>
              </a:ext>
            </a:extLst>
          </p:cNvPr>
          <p:cNvCxnSpPr/>
          <p:nvPr/>
        </p:nvCxnSpPr>
        <p:spPr>
          <a:xfrm>
            <a:off x="1730375" y="331788"/>
            <a:ext cx="9525" cy="1323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1" name="CasellaDiTesto 5">
            <a:extLst>
              <a:ext uri="{FF2B5EF4-FFF2-40B4-BE49-F238E27FC236}">
                <a16:creationId xmlns:a16="http://schemas.microsoft.com/office/drawing/2014/main" id="{50663F3A-2213-0589-A475-42DE97B49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542925"/>
            <a:ext cx="69342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ANALISI DEI FENOMENI TRANSIENTI</a:t>
            </a:r>
            <a:b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</a:br>
            <a:r>
              <a:rPr lang="it-IT" altLang="it-IT" sz="2400" dirty="0">
                <a:solidFill>
                  <a:srgbClr val="990000"/>
                </a:solidFill>
                <a:latin typeface="Optima" pitchFamily="34" charset="0"/>
              </a:rPr>
              <a:t>Script BASH per estrazione automatica dei dati</a:t>
            </a:r>
            <a:endParaRPr kumimoji="0" lang="it-IT" altLang="it-IT" sz="24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</p:txBody>
      </p: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86A519EC-7004-ABD9-4388-A0EB92D9A61F}"/>
              </a:ext>
            </a:extLst>
          </p:cNvPr>
          <p:cNvGrpSpPr/>
          <p:nvPr/>
        </p:nvGrpSpPr>
        <p:grpSpPr>
          <a:xfrm>
            <a:off x="0" y="5588289"/>
            <a:ext cx="11594064" cy="1074420"/>
            <a:chOff x="0" y="5609555"/>
            <a:chExt cx="11594064" cy="1074420"/>
          </a:xfrm>
        </p:grpSpPr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86656B74-BF0B-DEB3-6D1C-2A3D8DE037DB}"/>
                </a:ext>
              </a:extLst>
            </p:cNvPr>
            <p:cNvGrpSpPr/>
            <p:nvPr/>
          </p:nvGrpSpPr>
          <p:grpSpPr>
            <a:xfrm rot="16200000">
              <a:off x="5844000" y="6047236"/>
              <a:ext cx="504000" cy="199059"/>
              <a:chOff x="9352621" y="4824451"/>
              <a:chExt cx="504000" cy="199059"/>
            </a:xfrm>
          </p:grpSpPr>
          <p:sp>
            <p:nvSpPr>
              <p:cNvPr id="35" name="Figura a mano libera: forma 220">
                <a:extLst>
                  <a:ext uri="{FF2B5EF4-FFF2-40B4-BE49-F238E27FC236}">
                    <a16:creationId xmlns:a16="http://schemas.microsoft.com/office/drawing/2014/main" id="{6B9643F2-8F81-A450-07FF-D4DE53ABE61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527081" y="4693971"/>
                <a:ext cx="155079" cy="504000"/>
              </a:xfrm>
              <a:custGeom>
                <a:avLst/>
                <a:gdLst>
                  <a:gd name="connsiteX0" fmla="*/ 119063 w 319087"/>
                  <a:gd name="connsiteY0" fmla="*/ 0 h 533400"/>
                  <a:gd name="connsiteX1" fmla="*/ 0 w 319087"/>
                  <a:gd name="connsiteY1" fmla="*/ 0 h 533400"/>
                  <a:gd name="connsiteX2" fmla="*/ 200025 w 319087"/>
                  <a:gd name="connsiteY2" fmla="*/ 266700 h 533400"/>
                  <a:gd name="connsiteX3" fmla="*/ 0 w 319087"/>
                  <a:gd name="connsiteY3" fmla="*/ 533400 h 533400"/>
                  <a:gd name="connsiteX4" fmla="*/ 119063 w 319087"/>
                  <a:gd name="connsiteY4" fmla="*/ 533400 h 533400"/>
                  <a:gd name="connsiteX5" fmla="*/ 319088 w 319087"/>
                  <a:gd name="connsiteY5" fmla="*/ 266700 h 533400"/>
                  <a:gd name="connsiteX6" fmla="*/ 119063 w 319087"/>
                  <a:gd name="connsiteY6" fmla="*/ 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119063" y="0"/>
                    </a:move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close/>
                  </a:path>
                </a:pathLst>
              </a:custGeom>
              <a:solidFill>
                <a:srgbClr val="99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  <p:sp>
            <p:nvSpPr>
              <p:cNvPr id="36" name="Figura a mano libera: forma 221">
                <a:extLst>
                  <a:ext uri="{FF2B5EF4-FFF2-40B4-BE49-F238E27FC236}">
                    <a16:creationId xmlns:a16="http://schemas.microsoft.com/office/drawing/2014/main" id="{8B99B9D4-B100-D62F-A0B1-A974821648DA}"/>
                  </a:ext>
                </a:extLst>
              </p:cNvPr>
              <p:cNvSpPr/>
              <p:nvPr/>
            </p:nvSpPr>
            <p:spPr>
              <a:xfrm rot="5400000">
                <a:off x="9553020" y="4697092"/>
                <a:ext cx="115869" cy="370588"/>
              </a:xfrm>
              <a:custGeom>
                <a:avLst/>
                <a:gdLst>
                  <a:gd name="connsiteX0" fmla="*/ 0 w 319087"/>
                  <a:gd name="connsiteY0" fmla="*/ 533400 h 533400"/>
                  <a:gd name="connsiteX1" fmla="*/ 119063 w 319087"/>
                  <a:gd name="connsiteY1" fmla="*/ 533400 h 533400"/>
                  <a:gd name="connsiteX2" fmla="*/ 319088 w 319087"/>
                  <a:gd name="connsiteY2" fmla="*/ 266700 h 533400"/>
                  <a:gd name="connsiteX3" fmla="*/ 119063 w 319087"/>
                  <a:gd name="connsiteY3" fmla="*/ 0 h 533400"/>
                  <a:gd name="connsiteX4" fmla="*/ 0 w 319087"/>
                  <a:gd name="connsiteY4" fmla="*/ 0 h 533400"/>
                  <a:gd name="connsiteX5" fmla="*/ 200025 w 319087"/>
                  <a:gd name="connsiteY5" fmla="*/ 266700 h 533400"/>
                  <a:gd name="connsiteX6" fmla="*/ 0 w 319087"/>
                  <a:gd name="connsiteY6" fmla="*/ 53340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19087" h="533400">
                    <a:moveTo>
                      <a:pt x="0" y="533400"/>
                    </a:moveTo>
                    <a:lnTo>
                      <a:pt x="119063" y="533400"/>
                    </a:lnTo>
                    <a:lnTo>
                      <a:pt x="319088" y="266700"/>
                    </a:lnTo>
                    <a:lnTo>
                      <a:pt x="119063" y="0"/>
                    </a:lnTo>
                    <a:lnTo>
                      <a:pt x="0" y="0"/>
                    </a:lnTo>
                    <a:lnTo>
                      <a:pt x="200025" y="266700"/>
                    </a:lnTo>
                    <a:lnTo>
                      <a:pt x="0" y="53340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18000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00" b="0" i="0" u="none" strike="noStrike" kern="0" cap="none" spc="0" normalizeH="0" baseline="0" noProof="0">
                  <a:ln>
                    <a:noFill/>
                  </a:ln>
                  <a:solidFill>
                    <a:srgbClr val="B5DAE6"/>
                  </a:solidFill>
                  <a:effectLst/>
                  <a:uLnTx/>
                  <a:uFillTx/>
                  <a:latin typeface="Allianz Neo PPT"/>
                </a:endParaRPr>
              </a:p>
            </p:txBody>
          </p:sp>
        </p:grpSp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979E68DB-2759-3D10-3B16-7FD03A97EF35}"/>
                </a:ext>
              </a:extLst>
            </p:cNvPr>
            <p:cNvSpPr txBox="1"/>
            <p:nvPr/>
          </p:nvSpPr>
          <p:spPr>
            <a:xfrm>
              <a:off x="7250225" y="5851300"/>
              <a:ext cx="4343839" cy="590931"/>
            </a:xfrm>
            <a:prstGeom prst="rect">
              <a:avLst/>
            </a:prstGeom>
            <a:noFill/>
            <a:ln>
              <a:solidFill>
                <a:srgbClr val="990000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800000"/>
                </a:buClr>
                <a:buSzPct val="80000"/>
                <a:tabLst/>
                <a:defRPr/>
              </a:pPr>
              <a:r>
                <a:rPr lang="en-GB" altLang="it-IT" sz="2000" b="1" dirty="0" err="1">
                  <a:solidFill>
                    <a:prstClr val="black"/>
                  </a:solidFill>
                  <a:latin typeface="Optima" pitchFamily="34" charset="0"/>
                </a:rPr>
                <a:t>Estrazione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</a:t>
              </a:r>
              <a:r>
                <a:rPr lang="en-GB" altLang="it-IT" sz="2000" dirty="0" err="1">
                  <a:solidFill>
                    <a:prstClr val="black"/>
                  </a:solidFill>
                  <a:latin typeface="Optima" pitchFamily="34" charset="0"/>
                </a:rPr>
                <a:t>della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</a:t>
              </a:r>
              <a:r>
                <a:rPr lang="en-GB" altLang="it-IT" sz="2000" b="1" dirty="0" err="1">
                  <a:solidFill>
                    <a:prstClr val="black"/>
                  </a:solidFill>
                  <a:latin typeface="Optima" pitchFamily="34" charset="0"/>
                </a:rPr>
                <a:t>traccia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di Perfetto e </a:t>
              </a:r>
              <a:r>
                <a:rPr lang="en-GB" altLang="it-IT" sz="2000" b="1" dirty="0">
                  <a:solidFill>
                    <a:prstClr val="black"/>
                  </a:solidFill>
                  <a:latin typeface="Optima" pitchFamily="34" charset="0"/>
                </a:rPr>
                <a:t>media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 sui </a:t>
              </a:r>
              <a:r>
                <a:rPr lang="en-GB" altLang="it-IT" sz="2000" dirty="0" err="1">
                  <a:solidFill>
                    <a:prstClr val="black"/>
                  </a:solidFill>
                  <a:latin typeface="Optima" pitchFamily="34" charset="0"/>
                </a:rPr>
                <a:t>dati</a:t>
              </a:r>
              <a:r>
                <a:rPr lang="en-GB" altLang="it-IT" sz="2000" dirty="0">
                  <a:solidFill>
                    <a:prstClr val="black"/>
                  </a:solidFill>
                  <a:latin typeface="Optima" pitchFamily="34" charset="0"/>
                </a:rPr>
                <a:t>.</a:t>
              </a:r>
              <a:endParaRPr kumimoji="0" lang="en-GB" altLang="it-IT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endParaRPr>
            </a:p>
          </p:txBody>
        </p:sp>
        <p:grpSp>
          <p:nvGrpSpPr>
            <p:cNvPr id="27" name="Gruppo 26">
              <a:extLst>
                <a:ext uri="{FF2B5EF4-FFF2-40B4-BE49-F238E27FC236}">
                  <a16:creationId xmlns:a16="http://schemas.microsoft.com/office/drawing/2014/main" id="{4A22BA3E-A32B-1436-E81A-EA8ADEBC8AE4}"/>
                </a:ext>
              </a:extLst>
            </p:cNvPr>
            <p:cNvGrpSpPr/>
            <p:nvPr/>
          </p:nvGrpSpPr>
          <p:grpSpPr>
            <a:xfrm>
              <a:off x="0" y="5609555"/>
              <a:ext cx="4941775" cy="1074420"/>
              <a:chOff x="0" y="5609555"/>
              <a:chExt cx="4941775" cy="1074420"/>
            </a:xfrm>
          </p:grpSpPr>
          <p:cxnSp>
            <p:nvCxnSpPr>
              <p:cNvPr id="22" name="btfpRowHeaderBoxLine465663">
                <a:extLst>
                  <a:ext uri="{FF2B5EF4-FFF2-40B4-BE49-F238E27FC236}">
                    <a16:creationId xmlns:a16="http://schemas.microsoft.com/office/drawing/2014/main" id="{6908C4F6-B948-8067-D605-056CA153168D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rot="16200000">
                <a:off x="198000" y="5440044"/>
                <a:ext cx="0" cy="396000"/>
              </a:xfrm>
              <a:prstGeom prst="line">
                <a:avLst/>
              </a:prstGeom>
              <a:gradFill flip="none" rotWithShape="1">
                <a:gsLst>
                  <a:gs pos="0">
                    <a:srgbClr val="990000">
                      <a:alpha val="86000"/>
                    </a:srgbClr>
                  </a:gs>
                  <a:gs pos="100000">
                    <a:schemeClr val="bg2"/>
                  </a:gs>
                </a:gsLst>
                <a:lin ang="2700000" scaled="1"/>
                <a:tileRect/>
              </a:gradFill>
              <a:ln w="76200" cap="flat" cmpd="sng" algn="ctr">
                <a:solidFill>
                  <a:schemeClr val="accent3">
                    <a:lumMod val="7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24" name="Gruppo 23">
                <a:extLst>
                  <a:ext uri="{FF2B5EF4-FFF2-40B4-BE49-F238E27FC236}">
                    <a16:creationId xmlns:a16="http://schemas.microsoft.com/office/drawing/2014/main" id="{70C2B263-608B-AFA2-E408-7B41040DA778}"/>
                  </a:ext>
                </a:extLst>
              </p:cNvPr>
              <p:cNvGrpSpPr/>
              <p:nvPr/>
            </p:nvGrpSpPr>
            <p:grpSpPr>
              <a:xfrm>
                <a:off x="596575" y="5609555"/>
                <a:ext cx="4345200" cy="1074420"/>
                <a:chOff x="596575" y="5609555"/>
                <a:chExt cx="4345200" cy="1074420"/>
              </a:xfrm>
            </p:grpSpPr>
            <p:pic>
              <p:nvPicPr>
                <p:cNvPr id="9" name="Immagine 8">
                  <a:extLst>
                    <a:ext uri="{FF2B5EF4-FFF2-40B4-BE49-F238E27FC236}">
                      <a16:creationId xmlns:a16="http://schemas.microsoft.com/office/drawing/2014/main" id="{8BA377BD-41F4-E99B-C499-5D474B8DDF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b="42281"/>
                <a:stretch/>
              </p:blipFill>
              <p:spPr>
                <a:xfrm>
                  <a:off x="596575" y="5609555"/>
                  <a:ext cx="4345200" cy="734991"/>
                </a:xfrm>
                <a:prstGeom prst="rect">
                  <a:avLst/>
                </a:prstGeom>
              </p:spPr>
            </p:pic>
            <p:pic>
              <p:nvPicPr>
                <p:cNvPr id="16" name="Immagine 15">
                  <a:extLst>
                    <a:ext uri="{FF2B5EF4-FFF2-40B4-BE49-F238E27FC236}">
                      <a16:creationId xmlns:a16="http://schemas.microsoft.com/office/drawing/2014/main" id="{40FACC0F-ABD6-9CE1-965F-B1B497C57E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t="76192"/>
                <a:stretch/>
              </p:blipFill>
              <p:spPr>
                <a:xfrm>
                  <a:off x="596575" y="6380803"/>
                  <a:ext cx="4345200" cy="303172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0223403A-D9AC-8947-2DB8-8DB7EBFD4A49}"/>
              </a:ext>
            </a:extLst>
          </p:cNvPr>
          <p:cNvGrpSpPr/>
          <p:nvPr/>
        </p:nvGrpSpPr>
        <p:grpSpPr>
          <a:xfrm rot="16200000">
            <a:off x="5844000" y="3461578"/>
            <a:ext cx="504000" cy="199059"/>
            <a:chOff x="9352621" y="4824451"/>
            <a:chExt cx="504000" cy="199059"/>
          </a:xfrm>
        </p:grpSpPr>
        <p:sp>
          <p:nvSpPr>
            <p:cNvPr id="29" name="Figura a mano libera: forma 220">
              <a:extLst>
                <a:ext uri="{FF2B5EF4-FFF2-40B4-BE49-F238E27FC236}">
                  <a16:creationId xmlns:a16="http://schemas.microsoft.com/office/drawing/2014/main" id="{9DA34852-AD6D-3302-32A7-B160DBEA41D6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9527081" y="4693971"/>
              <a:ext cx="155079" cy="504000"/>
            </a:xfrm>
            <a:custGeom>
              <a:avLst/>
              <a:gdLst>
                <a:gd name="connsiteX0" fmla="*/ 119063 w 319087"/>
                <a:gd name="connsiteY0" fmla="*/ 0 h 533400"/>
                <a:gd name="connsiteX1" fmla="*/ 0 w 319087"/>
                <a:gd name="connsiteY1" fmla="*/ 0 h 533400"/>
                <a:gd name="connsiteX2" fmla="*/ 200025 w 319087"/>
                <a:gd name="connsiteY2" fmla="*/ 266700 h 533400"/>
                <a:gd name="connsiteX3" fmla="*/ 0 w 319087"/>
                <a:gd name="connsiteY3" fmla="*/ 533400 h 533400"/>
                <a:gd name="connsiteX4" fmla="*/ 119063 w 319087"/>
                <a:gd name="connsiteY4" fmla="*/ 533400 h 533400"/>
                <a:gd name="connsiteX5" fmla="*/ 319088 w 319087"/>
                <a:gd name="connsiteY5" fmla="*/ 266700 h 533400"/>
                <a:gd name="connsiteX6" fmla="*/ 119063 w 319087"/>
                <a:gd name="connsiteY6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087" h="533400">
                  <a:moveTo>
                    <a:pt x="119063" y="0"/>
                  </a:moveTo>
                  <a:lnTo>
                    <a:pt x="0" y="0"/>
                  </a:lnTo>
                  <a:lnTo>
                    <a:pt x="200025" y="266700"/>
                  </a:lnTo>
                  <a:lnTo>
                    <a:pt x="0" y="533400"/>
                  </a:lnTo>
                  <a:lnTo>
                    <a:pt x="119063" y="533400"/>
                  </a:lnTo>
                  <a:lnTo>
                    <a:pt x="319088" y="266700"/>
                  </a:lnTo>
                  <a:lnTo>
                    <a:pt x="119063" y="0"/>
                  </a:lnTo>
                  <a:close/>
                </a:path>
              </a:pathLst>
            </a:custGeom>
            <a:solidFill>
              <a:srgbClr val="99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1800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lianz Neo PPT"/>
              </a:endParaRPr>
            </a:p>
          </p:txBody>
        </p:sp>
        <p:sp>
          <p:nvSpPr>
            <p:cNvPr id="30" name="Figura a mano libera: forma 221">
              <a:extLst>
                <a:ext uri="{FF2B5EF4-FFF2-40B4-BE49-F238E27FC236}">
                  <a16:creationId xmlns:a16="http://schemas.microsoft.com/office/drawing/2014/main" id="{F63F75DB-6CEA-7FA5-4EA4-D7D7E226F5F4}"/>
                </a:ext>
              </a:extLst>
            </p:cNvPr>
            <p:cNvSpPr/>
            <p:nvPr/>
          </p:nvSpPr>
          <p:spPr>
            <a:xfrm rot="5400000">
              <a:off x="9553020" y="4697092"/>
              <a:ext cx="115869" cy="370588"/>
            </a:xfrm>
            <a:custGeom>
              <a:avLst/>
              <a:gdLst>
                <a:gd name="connsiteX0" fmla="*/ 0 w 319087"/>
                <a:gd name="connsiteY0" fmla="*/ 533400 h 533400"/>
                <a:gd name="connsiteX1" fmla="*/ 119063 w 319087"/>
                <a:gd name="connsiteY1" fmla="*/ 533400 h 533400"/>
                <a:gd name="connsiteX2" fmla="*/ 319088 w 319087"/>
                <a:gd name="connsiteY2" fmla="*/ 266700 h 533400"/>
                <a:gd name="connsiteX3" fmla="*/ 119063 w 319087"/>
                <a:gd name="connsiteY3" fmla="*/ 0 h 533400"/>
                <a:gd name="connsiteX4" fmla="*/ 0 w 319087"/>
                <a:gd name="connsiteY4" fmla="*/ 0 h 533400"/>
                <a:gd name="connsiteX5" fmla="*/ 200025 w 319087"/>
                <a:gd name="connsiteY5" fmla="*/ 266700 h 533400"/>
                <a:gd name="connsiteX6" fmla="*/ 0 w 319087"/>
                <a:gd name="connsiteY6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087" h="533400">
                  <a:moveTo>
                    <a:pt x="0" y="533400"/>
                  </a:moveTo>
                  <a:lnTo>
                    <a:pt x="119063" y="533400"/>
                  </a:lnTo>
                  <a:lnTo>
                    <a:pt x="319088" y="266700"/>
                  </a:lnTo>
                  <a:lnTo>
                    <a:pt x="119063" y="0"/>
                  </a:lnTo>
                  <a:lnTo>
                    <a:pt x="0" y="0"/>
                  </a:lnTo>
                  <a:lnTo>
                    <a:pt x="200025" y="2667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1800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B5DAE6"/>
                </a:solidFill>
                <a:effectLst/>
                <a:uLnTx/>
                <a:uFillTx/>
                <a:latin typeface="Allianz Neo PPT"/>
              </a:endParaRPr>
            </a:p>
          </p:txBody>
        </p:sp>
      </p:grp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5F11C077-7C16-134A-C8AF-11F45025A8B1}"/>
              </a:ext>
            </a:extLst>
          </p:cNvPr>
          <p:cNvSpPr txBox="1"/>
          <p:nvPr/>
        </p:nvSpPr>
        <p:spPr>
          <a:xfrm>
            <a:off x="7250226" y="3019420"/>
            <a:ext cx="4343839" cy="1083374"/>
          </a:xfrm>
          <a:prstGeom prst="rect">
            <a:avLst/>
          </a:prstGeom>
          <a:noFill/>
          <a:ln>
            <a:solidFill>
              <a:srgbClr val="99000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80000"/>
              <a:tabLst/>
              <a:defRPr/>
            </a:pPr>
            <a:r>
              <a:rPr lang="en-GB" altLang="it-IT" sz="2000" b="1" dirty="0" err="1">
                <a:solidFill>
                  <a:prstClr val="black"/>
                </a:solidFill>
                <a:latin typeface="Optima" pitchFamily="34" charset="0"/>
              </a:rPr>
              <a:t>Profilazione</a:t>
            </a:r>
            <a:r>
              <a:rPr lang="en-GB" altLang="it-IT" sz="2000" dirty="0">
                <a:solidFill>
                  <a:prstClr val="black"/>
                </a:solidFill>
                <a:latin typeface="Optima" pitchFamily="34" charset="0"/>
              </a:rPr>
              <a:t> </a:t>
            </a:r>
            <a:r>
              <a:rPr lang="en-GB" altLang="it-IT" sz="2000" dirty="0" err="1">
                <a:solidFill>
                  <a:prstClr val="black"/>
                </a:solidFill>
                <a:latin typeface="Optima" pitchFamily="34" charset="0"/>
              </a:rPr>
              <a:t>dell’app</a:t>
            </a:r>
            <a:r>
              <a:rPr lang="en-GB" altLang="it-IT" sz="2000" dirty="0">
                <a:solidFill>
                  <a:prstClr val="black"/>
                </a:solidFill>
                <a:latin typeface="Optima" pitchFamily="34" charset="0"/>
              </a:rPr>
              <a:t> </a:t>
            </a:r>
            <a:r>
              <a:rPr lang="en-GB" altLang="it-IT" sz="2000" dirty="0" err="1">
                <a:solidFill>
                  <a:prstClr val="black"/>
                </a:solidFill>
                <a:latin typeface="Optima" pitchFamily="34" charset="0"/>
              </a:rPr>
              <a:t>principale</a:t>
            </a:r>
            <a:r>
              <a:rPr lang="en-GB" altLang="it-IT" sz="2000" dirty="0">
                <a:solidFill>
                  <a:prstClr val="black"/>
                </a:solidFill>
                <a:latin typeface="Optima" pitchFamily="34" charset="0"/>
              </a:rPr>
              <a:t> in </a:t>
            </a:r>
            <a:r>
              <a:rPr lang="en-GB" altLang="it-IT" sz="2000" dirty="0" err="1">
                <a:solidFill>
                  <a:prstClr val="black"/>
                </a:solidFill>
                <a:latin typeface="Optima" pitchFamily="34" charset="0"/>
              </a:rPr>
              <a:t>condizione</a:t>
            </a:r>
            <a:r>
              <a:rPr lang="en-GB" altLang="it-IT" sz="2000" dirty="0">
                <a:solidFill>
                  <a:prstClr val="black"/>
                </a:solidFill>
                <a:latin typeface="Optima" pitchFamily="34" charset="0"/>
              </a:rPr>
              <a:t> di </a:t>
            </a:r>
            <a:r>
              <a:rPr lang="en-GB" altLang="it-IT" sz="2000" b="1" dirty="0">
                <a:solidFill>
                  <a:prstClr val="black"/>
                </a:solidFill>
                <a:latin typeface="Optima" pitchFamily="34" charset="0"/>
              </a:rPr>
              <a:t>Regime e </a:t>
            </a:r>
            <a:r>
              <a:rPr lang="en-GB" altLang="it-IT" sz="2000" b="1" dirty="0" err="1">
                <a:solidFill>
                  <a:prstClr val="black"/>
                </a:solidFill>
                <a:latin typeface="Optima" pitchFamily="34" charset="0"/>
              </a:rPr>
              <a:t>Transitorio</a:t>
            </a:r>
            <a:r>
              <a:rPr lang="en-GB" altLang="it-IT" sz="2000" dirty="0">
                <a:solidFill>
                  <a:prstClr val="black"/>
                </a:solidFill>
                <a:latin typeface="Optima" pitchFamily="34" charset="0"/>
              </a:rPr>
              <a:t>.</a:t>
            </a:r>
            <a:br>
              <a:rPr lang="en-GB" altLang="it-IT" sz="2000" dirty="0">
                <a:solidFill>
                  <a:prstClr val="black"/>
                </a:solidFill>
                <a:latin typeface="Optima" pitchFamily="34" charset="0"/>
              </a:rPr>
            </a:br>
            <a:r>
              <a:rPr lang="en-GB" altLang="it-IT" sz="2000" dirty="0" err="1">
                <a:solidFill>
                  <a:prstClr val="black"/>
                </a:solidFill>
                <a:latin typeface="Optima" pitchFamily="34" charset="0"/>
              </a:rPr>
              <a:t>Verranno</a:t>
            </a:r>
            <a:r>
              <a:rPr lang="en-GB" altLang="it-IT" sz="2000" dirty="0">
                <a:solidFill>
                  <a:prstClr val="black"/>
                </a:solidFill>
                <a:latin typeface="Optima" pitchFamily="34" charset="0"/>
              </a:rPr>
              <a:t> </a:t>
            </a:r>
            <a:r>
              <a:rPr lang="en-GB" altLang="it-IT" sz="2000" dirty="0" err="1">
                <a:solidFill>
                  <a:prstClr val="black"/>
                </a:solidFill>
                <a:latin typeface="Optima" pitchFamily="34" charset="0"/>
              </a:rPr>
              <a:t>estratti</a:t>
            </a:r>
            <a:r>
              <a:rPr lang="en-GB" altLang="it-IT" sz="2000" dirty="0">
                <a:solidFill>
                  <a:prstClr val="black"/>
                </a:solidFill>
                <a:latin typeface="Optima" pitchFamily="34" charset="0"/>
              </a:rPr>
              <a:t> </a:t>
            </a:r>
            <a:r>
              <a:rPr lang="en-GB" altLang="it-IT" sz="2000" dirty="0" err="1">
                <a:solidFill>
                  <a:prstClr val="black"/>
                </a:solidFill>
                <a:latin typeface="Optima" pitchFamily="34" charset="0"/>
              </a:rPr>
              <a:t>gli</a:t>
            </a:r>
            <a:r>
              <a:rPr lang="en-GB" altLang="it-IT" sz="2000" dirty="0">
                <a:solidFill>
                  <a:prstClr val="black"/>
                </a:solidFill>
                <a:latin typeface="Optima" pitchFamily="34" charset="0"/>
              </a:rPr>
              <a:t> </a:t>
            </a:r>
            <a:r>
              <a:rPr lang="en-GB" altLang="it-IT" sz="2000" dirty="0" err="1">
                <a:solidFill>
                  <a:prstClr val="black"/>
                </a:solidFill>
                <a:latin typeface="Optima" pitchFamily="34" charset="0"/>
              </a:rPr>
              <a:t>eventi</a:t>
            </a:r>
            <a:r>
              <a:rPr lang="en-GB" altLang="it-IT" sz="2000" dirty="0">
                <a:solidFill>
                  <a:prstClr val="black"/>
                </a:solidFill>
                <a:latin typeface="Optima" pitchFamily="34" charset="0"/>
              </a:rPr>
              <a:t> </a:t>
            </a:r>
            <a:r>
              <a:rPr lang="en-GB" altLang="it-IT" sz="2000" dirty="0" err="1">
                <a:solidFill>
                  <a:prstClr val="black"/>
                </a:solidFill>
                <a:latin typeface="Optima" pitchFamily="34" charset="0"/>
              </a:rPr>
              <a:t>architetturali</a:t>
            </a:r>
            <a:r>
              <a:rPr lang="en-GB" altLang="it-IT" sz="2000" dirty="0">
                <a:solidFill>
                  <a:prstClr val="black"/>
                </a:solidFill>
                <a:latin typeface="Optima" pitchFamily="34" charset="0"/>
              </a:rPr>
              <a:t> </a:t>
            </a:r>
            <a:r>
              <a:rPr lang="en-GB" altLang="it-IT" sz="2000" dirty="0" err="1">
                <a:solidFill>
                  <a:prstClr val="black"/>
                </a:solidFill>
                <a:latin typeface="Optima" pitchFamily="34" charset="0"/>
              </a:rPr>
              <a:t>d’interesse</a:t>
            </a:r>
            <a:r>
              <a:rPr lang="en-GB" altLang="it-IT" sz="2000" dirty="0">
                <a:solidFill>
                  <a:prstClr val="black"/>
                </a:solidFill>
                <a:latin typeface="Optima" pitchFamily="34" charset="0"/>
              </a:rPr>
              <a:t>.</a:t>
            </a:r>
            <a:endParaRPr kumimoji="0" lang="en-GB" altLang="it-IT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</p:txBody>
      </p: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60C952D0-B22C-4C4A-7C11-9ADAFC8BD9E3}"/>
              </a:ext>
            </a:extLst>
          </p:cNvPr>
          <p:cNvGrpSpPr/>
          <p:nvPr/>
        </p:nvGrpSpPr>
        <p:grpSpPr>
          <a:xfrm>
            <a:off x="0" y="1849490"/>
            <a:ext cx="4941775" cy="3423235"/>
            <a:chOff x="0" y="1849490"/>
            <a:chExt cx="4941775" cy="3423235"/>
          </a:xfrm>
        </p:grpSpPr>
        <p:cxnSp>
          <p:nvCxnSpPr>
            <p:cNvPr id="20" name="btfpRowHeaderBoxLine465663">
              <a:extLst>
                <a:ext uri="{FF2B5EF4-FFF2-40B4-BE49-F238E27FC236}">
                  <a16:creationId xmlns:a16="http://schemas.microsoft.com/office/drawing/2014/main" id="{54EBCDDA-EB8F-9BD2-4907-85DD22B4A661}"/>
                </a:ext>
              </a:extLst>
            </p:cNvPr>
            <p:cNvCxnSpPr>
              <a:cxnSpLocks/>
            </p:cNvCxnSpPr>
            <p:nvPr/>
          </p:nvCxnSpPr>
          <p:spPr bwMode="gray">
            <a:xfrm rot="16200000">
              <a:off x="198000" y="1724224"/>
              <a:ext cx="0" cy="396000"/>
            </a:xfrm>
            <a:prstGeom prst="line">
              <a:avLst/>
            </a:prstGeom>
            <a:gradFill flip="none" rotWithShape="1">
              <a:gsLst>
                <a:gs pos="0">
                  <a:srgbClr val="990000">
                    <a:alpha val="86000"/>
                  </a:srgbClr>
                </a:gs>
                <a:gs pos="100000">
                  <a:schemeClr val="bg2"/>
                </a:gs>
              </a:gsLst>
              <a:lin ang="2700000" scaled="1"/>
              <a:tileRect/>
            </a:gradFill>
            <a:ln w="76200" cap="flat" cmpd="sng" algn="ctr">
              <a:solidFill>
                <a:srgbClr val="99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grpSp>
          <p:nvGrpSpPr>
            <p:cNvPr id="23" name="Gruppo 22">
              <a:extLst>
                <a:ext uri="{FF2B5EF4-FFF2-40B4-BE49-F238E27FC236}">
                  <a16:creationId xmlns:a16="http://schemas.microsoft.com/office/drawing/2014/main" id="{D2ED6B72-2845-F512-5CD1-E3A2768C1BDC}"/>
                </a:ext>
              </a:extLst>
            </p:cNvPr>
            <p:cNvGrpSpPr/>
            <p:nvPr/>
          </p:nvGrpSpPr>
          <p:grpSpPr>
            <a:xfrm>
              <a:off x="596575" y="1849490"/>
              <a:ext cx="4345200" cy="3423235"/>
              <a:chOff x="596575" y="1849490"/>
              <a:chExt cx="4345200" cy="3423235"/>
            </a:xfrm>
          </p:grpSpPr>
          <p:pic>
            <p:nvPicPr>
              <p:cNvPr id="3" name="Immagine 2">
                <a:extLst>
                  <a:ext uri="{FF2B5EF4-FFF2-40B4-BE49-F238E27FC236}">
                    <a16:creationId xmlns:a16="http://schemas.microsoft.com/office/drawing/2014/main" id="{3AB03A0F-6D25-E23E-98A2-0162509EE9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b="90767"/>
              <a:stretch/>
            </p:blipFill>
            <p:spPr>
              <a:xfrm>
                <a:off x="596575" y="1849490"/>
                <a:ext cx="4345200" cy="378929"/>
              </a:xfrm>
              <a:prstGeom prst="rect">
                <a:avLst/>
              </a:prstGeom>
            </p:spPr>
          </p:pic>
          <p:pic>
            <p:nvPicPr>
              <p:cNvPr id="4" name="Immagine 3">
                <a:extLst>
                  <a:ext uri="{FF2B5EF4-FFF2-40B4-BE49-F238E27FC236}">
                    <a16:creationId xmlns:a16="http://schemas.microsoft.com/office/drawing/2014/main" id="{F9D0237A-B524-17DD-D6D2-9229B69DCB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14927" b="60414"/>
              <a:stretch/>
            </p:blipFill>
            <p:spPr>
              <a:xfrm>
                <a:off x="596575" y="2233329"/>
                <a:ext cx="4345200" cy="1012038"/>
              </a:xfrm>
              <a:prstGeom prst="rect">
                <a:avLst/>
              </a:prstGeom>
            </p:spPr>
          </p:pic>
          <p:pic>
            <p:nvPicPr>
              <p:cNvPr id="5" name="Immagine 4">
                <a:extLst>
                  <a:ext uri="{FF2B5EF4-FFF2-40B4-BE49-F238E27FC236}">
                    <a16:creationId xmlns:a16="http://schemas.microsoft.com/office/drawing/2014/main" id="{44A5CD55-A782-98E3-4511-AF8ED1CDCC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64693"/>
              <a:stretch/>
            </p:blipFill>
            <p:spPr>
              <a:xfrm>
                <a:off x="596575" y="3823671"/>
                <a:ext cx="4345200" cy="1449054"/>
              </a:xfrm>
              <a:prstGeom prst="rect">
                <a:avLst/>
              </a:prstGeom>
            </p:spPr>
          </p:pic>
          <p:pic>
            <p:nvPicPr>
              <p:cNvPr id="18" name="Immagine 17">
                <a:extLst>
                  <a:ext uri="{FF2B5EF4-FFF2-40B4-BE49-F238E27FC236}">
                    <a16:creationId xmlns:a16="http://schemas.microsoft.com/office/drawing/2014/main" id="{F7E4F56D-567E-6B65-4E0A-A3271A98D4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45759" b="40389"/>
              <a:stretch/>
            </p:blipFill>
            <p:spPr>
              <a:xfrm>
                <a:off x="596575" y="3250277"/>
                <a:ext cx="4345200" cy="568483"/>
              </a:xfrm>
              <a:prstGeom prst="rect">
                <a:avLst/>
              </a:prstGeom>
            </p:spPr>
          </p:pic>
        </p:grpSp>
      </p:grpSp>
      <p:sp>
        <p:nvSpPr>
          <p:cNvPr id="44" name="Rettangolo 43">
            <a:extLst>
              <a:ext uri="{FF2B5EF4-FFF2-40B4-BE49-F238E27FC236}">
                <a16:creationId xmlns:a16="http://schemas.microsoft.com/office/drawing/2014/main" id="{5907F9EB-E845-A668-079C-4EAC635CE6F4}"/>
              </a:ext>
            </a:extLst>
          </p:cNvPr>
          <p:cNvSpPr/>
          <p:nvPr/>
        </p:nvSpPr>
        <p:spPr>
          <a:xfrm>
            <a:off x="11378064" y="5630299"/>
            <a:ext cx="425617" cy="394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08063FAC-02D9-D0FB-1899-BE4BC2208959}"/>
              </a:ext>
            </a:extLst>
          </p:cNvPr>
          <p:cNvSpPr/>
          <p:nvPr/>
        </p:nvSpPr>
        <p:spPr>
          <a:xfrm>
            <a:off x="11314564" y="2893966"/>
            <a:ext cx="425617" cy="394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6" name="Elemento grafico 45" descr="Grafico a barre con riempimento a tinta unita">
            <a:extLst>
              <a:ext uri="{FF2B5EF4-FFF2-40B4-BE49-F238E27FC236}">
                <a16:creationId xmlns:a16="http://schemas.microsoft.com/office/drawing/2014/main" id="{B5A8376E-7DDF-745B-EADC-40998D8F72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31283" y="2785021"/>
            <a:ext cx="432000" cy="43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8" name="Elemento grafico 47" descr="Calcolatrice con riempimento a tinta unita">
            <a:extLst>
              <a:ext uri="{FF2B5EF4-FFF2-40B4-BE49-F238E27FC236}">
                <a16:creationId xmlns:a16="http://schemas.microsoft.com/office/drawing/2014/main" id="{C475262B-2FA4-CB0E-1C48-24CFACB870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71681" y="5576283"/>
            <a:ext cx="432000" cy="432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2962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F572-A315-0B74-54E7-B4193BBB3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Immagine 4">
            <a:extLst>
              <a:ext uri="{FF2B5EF4-FFF2-40B4-BE49-F238E27FC236}">
                <a16:creationId xmlns:a16="http://schemas.microsoft.com/office/drawing/2014/main" id="{43A4CE82-28C9-80C6-0427-CC4E8B746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412750"/>
            <a:ext cx="11271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F08ACA7E-A840-F1BA-EBEC-B8F35FF45BB3}"/>
              </a:ext>
            </a:extLst>
          </p:cNvPr>
          <p:cNvCxnSpPr/>
          <p:nvPr/>
        </p:nvCxnSpPr>
        <p:spPr>
          <a:xfrm>
            <a:off x="1730375" y="331788"/>
            <a:ext cx="9525" cy="1323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1" name="CasellaDiTesto 5">
            <a:extLst>
              <a:ext uri="{FF2B5EF4-FFF2-40B4-BE49-F238E27FC236}">
                <a16:creationId xmlns:a16="http://schemas.microsoft.com/office/drawing/2014/main" id="{6B6195CF-7AC4-558E-1728-CA5A45707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542925"/>
            <a:ext cx="69342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2800" dirty="0">
                <a:solidFill>
                  <a:prstClr val="black"/>
                </a:solidFill>
                <a:latin typeface="Optima" pitchFamily="34" charset="0"/>
              </a:rPr>
              <a:t>ANALISI DEI FENOMENI TRANSIENTI</a:t>
            </a:r>
            <a:br>
              <a:rPr lang="it-IT" altLang="it-IT" sz="2800" dirty="0">
                <a:solidFill>
                  <a:prstClr val="black"/>
                </a:solidFill>
                <a:latin typeface="Optima" pitchFamily="34" charset="0"/>
              </a:rPr>
            </a:br>
            <a:r>
              <a:rPr lang="it-IT" altLang="it-IT" sz="2400" dirty="0">
                <a:solidFill>
                  <a:srgbClr val="990000"/>
                </a:solidFill>
                <a:latin typeface="Optima" pitchFamily="34" charset="0"/>
              </a:rPr>
              <a:t>Casi di studio</a:t>
            </a:r>
            <a:endParaRPr kumimoji="0" lang="it-IT" altLang="it-IT" sz="24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</p:txBody>
      </p:sp>
      <p:sp>
        <p:nvSpPr>
          <p:cNvPr id="2" name="Rectangle 266">
            <a:extLst>
              <a:ext uri="{FF2B5EF4-FFF2-40B4-BE49-F238E27FC236}">
                <a16:creationId xmlns:a16="http://schemas.microsoft.com/office/drawing/2014/main" id="{CD056497-312F-9279-19C2-FACA63C9019C}"/>
              </a:ext>
            </a:extLst>
          </p:cNvPr>
          <p:cNvSpPr/>
          <p:nvPr/>
        </p:nvSpPr>
        <p:spPr bwMode="gray">
          <a:xfrm>
            <a:off x="449263" y="1777294"/>
            <a:ext cx="10949947" cy="217272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000">
              <a:defRPr/>
            </a:pPr>
            <a:r>
              <a:rPr lang="it-IT" sz="2000" dirty="0">
                <a:latin typeface="Optima" pitchFamily="34" charset="0"/>
              </a:rPr>
              <a:t>Sono stati analizzati i dati acquisiti dall’esperimento per cercare di </a:t>
            </a:r>
            <a:r>
              <a:rPr lang="it-IT" sz="2000" b="1" dirty="0">
                <a:latin typeface="Optima" pitchFamily="34" charset="0"/>
              </a:rPr>
              <a:t>determinare</a:t>
            </a:r>
            <a:r>
              <a:rPr lang="it-IT" sz="2000" dirty="0">
                <a:latin typeface="Optima" pitchFamily="34" charset="0"/>
              </a:rPr>
              <a:t> quanto un rallentamento prestazionale sia </a:t>
            </a:r>
            <a:r>
              <a:rPr lang="it-IT" sz="2000" b="1" dirty="0">
                <a:latin typeface="Optima" pitchFamily="34" charset="0"/>
              </a:rPr>
              <a:t>correlato</a:t>
            </a:r>
            <a:r>
              <a:rPr lang="it-IT" sz="2000" dirty="0">
                <a:latin typeface="Optima" pitchFamily="34" charset="0"/>
              </a:rPr>
              <a:t> ad un aumento di metriche di </a:t>
            </a:r>
            <a:r>
              <a:rPr lang="it-IT" sz="2000" b="1" dirty="0">
                <a:latin typeface="Optima" pitchFamily="34" charset="0"/>
              </a:rPr>
              <a:t>eventi architetturali </a:t>
            </a:r>
            <a:r>
              <a:rPr lang="it-IT" sz="2000" dirty="0">
                <a:latin typeface="Optima" pitchFamily="34" charset="0"/>
              </a:rPr>
              <a:t>«costosi».</a:t>
            </a:r>
          </a:p>
          <a:p>
            <a:pPr marL="180000">
              <a:defRPr/>
            </a:pPr>
            <a:r>
              <a:rPr lang="it-IT" sz="2000" dirty="0">
                <a:latin typeface="Optima" pitchFamily="34" charset="0"/>
              </a:rPr>
              <a:t>Per fare ciò è stato </a:t>
            </a:r>
            <a:r>
              <a:rPr lang="it-IT" sz="2000" b="1" dirty="0">
                <a:latin typeface="Optima" pitchFamily="34" charset="0"/>
              </a:rPr>
              <a:t>confrontato il caso Regime e Transitorio</a:t>
            </a:r>
            <a:r>
              <a:rPr lang="it-IT" sz="2000" dirty="0">
                <a:latin typeface="Optima" pitchFamily="34" charset="0"/>
              </a:rPr>
              <a:t>. </a:t>
            </a:r>
            <a:br>
              <a:rPr lang="it-IT" sz="2000" dirty="0">
                <a:latin typeface="Optima" pitchFamily="34" charset="0"/>
              </a:rPr>
            </a:br>
            <a:endParaRPr lang="it-IT" sz="2000" dirty="0">
              <a:latin typeface="Optima" pitchFamily="34" charset="0"/>
            </a:endParaRPr>
          </a:p>
          <a:p>
            <a:pPr marL="522900" indent="-342900" eaLnBrk="1" hangingPunct="1">
              <a:lnSpc>
                <a:spcPts val="2600"/>
              </a:lnSpc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  <a:defRPr/>
            </a:pPr>
            <a:r>
              <a:rPr lang="it-IT" sz="2000" dirty="0">
                <a:solidFill>
                  <a:srgbClr val="990000"/>
                </a:solidFill>
                <a:latin typeface="Optima" pitchFamily="34" charset="0"/>
              </a:rPr>
              <a:t>INDICE PRESTAZIONI </a:t>
            </a:r>
            <a:r>
              <a:rPr lang="it-IT" sz="2000" dirty="0">
                <a:latin typeface="Optima" pitchFamily="34" charset="0"/>
                <a:sym typeface="Wingdings" panose="05000000000000000000" pitchFamily="2" charset="2"/>
              </a:rPr>
              <a:t> </a:t>
            </a:r>
            <a:r>
              <a:rPr lang="it-IT" sz="2000" dirty="0" err="1">
                <a:latin typeface="Optima" pitchFamily="34" charset="0"/>
                <a:sym typeface="Wingdings" panose="05000000000000000000" pitchFamily="2" charset="2"/>
              </a:rPr>
              <a:t>Instructions</a:t>
            </a:r>
            <a:r>
              <a:rPr lang="it-IT" sz="2000" dirty="0">
                <a:latin typeface="Optima" pitchFamily="34" charset="0"/>
                <a:sym typeface="Wingdings" panose="05000000000000000000" pitchFamily="2" charset="2"/>
              </a:rPr>
              <a:t>-per-</a:t>
            </a:r>
            <a:r>
              <a:rPr lang="it-IT" sz="2000" dirty="0" err="1">
                <a:latin typeface="Optima" pitchFamily="34" charset="0"/>
                <a:sym typeface="Wingdings" panose="05000000000000000000" pitchFamily="2" charset="2"/>
              </a:rPr>
              <a:t>Cycle</a:t>
            </a:r>
            <a:r>
              <a:rPr lang="it-IT" sz="2000" dirty="0">
                <a:latin typeface="Optima" pitchFamily="34" charset="0"/>
                <a:sym typeface="Wingdings" panose="05000000000000000000" pitchFamily="2" charset="2"/>
              </a:rPr>
              <a:t> (IPC)</a:t>
            </a:r>
          </a:p>
          <a:p>
            <a:pPr marL="522900" indent="-342900" eaLnBrk="1" hangingPunct="1">
              <a:lnSpc>
                <a:spcPts val="2600"/>
              </a:lnSpc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  <a:defRPr/>
            </a:pPr>
            <a:r>
              <a:rPr lang="it-IT" sz="2000" dirty="0">
                <a:solidFill>
                  <a:srgbClr val="990000"/>
                </a:solidFill>
                <a:latin typeface="Optima" pitchFamily="34" charset="0"/>
                <a:sym typeface="Wingdings" panose="05000000000000000000" pitchFamily="2" charset="2"/>
              </a:rPr>
              <a:t>EVENTI ARCHITETTURALI </a:t>
            </a:r>
            <a:r>
              <a:rPr lang="it-IT" sz="2000" dirty="0">
                <a:latin typeface="Optima" pitchFamily="34" charset="0"/>
                <a:sym typeface="Wingdings" panose="05000000000000000000" pitchFamily="2" charset="2"/>
              </a:rPr>
              <a:t> Cache MISS, </a:t>
            </a:r>
            <a:r>
              <a:rPr lang="it-IT" sz="2000" dirty="0" err="1">
                <a:latin typeface="Optima" pitchFamily="34" charset="0"/>
                <a:sym typeface="Wingdings" panose="05000000000000000000" pitchFamily="2" charset="2"/>
              </a:rPr>
              <a:t>Branch</a:t>
            </a:r>
            <a:r>
              <a:rPr lang="it-IT" sz="2000" dirty="0">
                <a:latin typeface="Optima" pitchFamily="34" charset="0"/>
                <a:sym typeface="Wingdings" panose="05000000000000000000" pitchFamily="2" charset="2"/>
              </a:rPr>
              <a:t> </a:t>
            </a:r>
            <a:r>
              <a:rPr lang="it-IT" sz="2000" dirty="0" err="1">
                <a:latin typeface="Optima" pitchFamily="34" charset="0"/>
                <a:sym typeface="Wingdings" panose="05000000000000000000" pitchFamily="2" charset="2"/>
              </a:rPr>
              <a:t>Predictor</a:t>
            </a:r>
            <a:r>
              <a:rPr lang="it-IT" sz="2000" dirty="0">
                <a:latin typeface="Optima" pitchFamily="34" charset="0"/>
                <a:sym typeface="Wingdings" panose="05000000000000000000" pitchFamily="2" charset="2"/>
              </a:rPr>
              <a:t> MISS, TLB </a:t>
            </a:r>
            <a:r>
              <a:rPr lang="it-IT" sz="2000" dirty="0" err="1">
                <a:latin typeface="Optima" pitchFamily="34" charset="0"/>
                <a:sym typeface="Wingdings" panose="05000000000000000000" pitchFamily="2" charset="2"/>
              </a:rPr>
              <a:t>Walks</a:t>
            </a:r>
            <a:r>
              <a:rPr lang="it-IT" sz="2000" dirty="0">
                <a:latin typeface="Optima" pitchFamily="34" charset="0"/>
                <a:sym typeface="Wingdings" panose="05000000000000000000" pitchFamily="2" charset="2"/>
              </a:rPr>
              <a:t> </a:t>
            </a:r>
          </a:p>
        </p:txBody>
      </p: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4CEA74F9-3337-8C8D-EFCC-DA22383F4A58}"/>
              </a:ext>
            </a:extLst>
          </p:cNvPr>
          <p:cNvGrpSpPr/>
          <p:nvPr/>
        </p:nvGrpSpPr>
        <p:grpSpPr>
          <a:xfrm>
            <a:off x="871494" y="3955363"/>
            <a:ext cx="10449013" cy="2474113"/>
            <a:chOff x="135601" y="3570353"/>
            <a:chExt cx="10449013" cy="2474113"/>
          </a:xfrm>
        </p:grpSpPr>
        <p:grpSp>
          <p:nvGrpSpPr>
            <p:cNvPr id="28" name="Gruppo 27">
              <a:extLst>
                <a:ext uri="{FF2B5EF4-FFF2-40B4-BE49-F238E27FC236}">
                  <a16:creationId xmlns:a16="http://schemas.microsoft.com/office/drawing/2014/main" id="{AD65193C-00A2-2C4A-0670-976E7A98F41C}"/>
                </a:ext>
              </a:extLst>
            </p:cNvPr>
            <p:cNvGrpSpPr/>
            <p:nvPr/>
          </p:nvGrpSpPr>
          <p:grpSpPr>
            <a:xfrm>
              <a:off x="135601" y="3664415"/>
              <a:ext cx="4919233" cy="2380050"/>
              <a:chOff x="135601" y="3664415"/>
              <a:chExt cx="4919233" cy="2380050"/>
            </a:xfrm>
          </p:grpSpPr>
          <p:sp>
            <p:nvSpPr>
              <p:cNvPr id="16" name="Rectangle 266">
                <a:extLst>
                  <a:ext uri="{FF2B5EF4-FFF2-40B4-BE49-F238E27FC236}">
                    <a16:creationId xmlns:a16="http://schemas.microsoft.com/office/drawing/2014/main" id="{74CF63D7-278F-45F7-4FB9-06FC60AA6AE6}"/>
                  </a:ext>
                </a:extLst>
              </p:cNvPr>
              <p:cNvSpPr/>
              <p:nvPr/>
            </p:nvSpPr>
            <p:spPr bwMode="gray">
              <a:xfrm>
                <a:off x="374834" y="3974465"/>
                <a:ext cx="4680000" cy="2070000"/>
              </a:xfrm>
              <a:prstGeom prst="rect">
                <a:avLst/>
              </a:prstGeom>
              <a:noFill/>
              <a:ln w="9525" cap="flat" cmpd="sng" algn="ctr">
                <a:solidFill>
                  <a:srgbClr val="990000"/>
                </a:solidFill>
                <a:prstDash val="dash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80000">
                  <a:defRPr/>
                </a:pPr>
                <a:r>
                  <a:rPr lang="it-IT" sz="2000" dirty="0">
                    <a:latin typeface="Optima" pitchFamily="34" charset="0"/>
                  </a:rPr>
                  <a:t>I </a:t>
                </a:r>
                <a:r>
                  <a:rPr lang="it-IT" sz="2000" b="1" dirty="0">
                    <a:latin typeface="Optima" pitchFamily="34" charset="0"/>
                  </a:rPr>
                  <a:t>casi di studio</a:t>
                </a:r>
                <a:r>
                  <a:rPr lang="it-IT" sz="2000" dirty="0">
                    <a:latin typeface="Optima" pitchFamily="34" charset="0"/>
                  </a:rPr>
                  <a:t> considerati sono:</a:t>
                </a:r>
              </a:p>
              <a:p>
                <a:pPr marL="522900" marR="0" lvl="0" indent="-342900" algn="l" defTabSz="914400" rtl="0" eaLnBrk="1" fontAlgn="base" latinLnBrk="0" hangingPunct="1">
                  <a:lnSpc>
                    <a:spcPts val="26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800000"/>
                  </a:buClr>
                  <a:buSzPct val="80000"/>
                  <a:buFont typeface="Wingdings" panose="05000000000000000000" pitchFamily="2" charset="2"/>
                  <a:buChar char="Ø"/>
                  <a:tabLst/>
                  <a:defRPr/>
                </a:pPr>
                <a:r>
                  <a:rPr kumimoji="0" lang="it-IT" sz="2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tima" pitchFamily="34" charset="0"/>
                    <a:ea typeface="+mn-ea"/>
                    <a:cs typeface="+mn-cs"/>
                  </a:rPr>
                  <a:t>8 Core a </a:t>
                </a:r>
                <a:r>
                  <a:rPr lang="it-IT" sz="2000" dirty="0">
                    <a:latin typeface="Optima" pitchFamily="34" charset="0"/>
                  </a:rPr>
                  <a:t>M</a:t>
                </a:r>
                <a:r>
                  <a:rPr kumimoji="0" lang="it-IT" sz="2000" b="0" i="0" u="none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Optima" pitchFamily="34" charset="0"/>
                    <a:ea typeface="+mn-ea"/>
                    <a:cs typeface="+mn-cs"/>
                  </a:rPr>
                  <a:t>inecraft</a:t>
                </a:r>
                <a:r>
                  <a:rPr kumimoji="0" lang="it-IT" sz="2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tima" pitchFamily="34" charset="0"/>
                    <a:ea typeface="+mn-ea"/>
                    <a:cs typeface="+mn-cs"/>
                  </a:rPr>
                  <a:t> </a:t>
                </a:r>
                <a:endParaRPr kumimoji="0" lang="it-IT" sz="2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Optima" pitchFamily="34" charset="0"/>
                  <a:ea typeface="+mn-ea"/>
                  <a:cs typeface="+mn-cs"/>
                  <a:sym typeface="Wingdings" panose="05000000000000000000" pitchFamily="2" charset="2"/>
                </a:endParaRPr>
              </a:p>
              <a:p>
                <a:pPr marL="522900" marR="0" lvl="0" indent="-342900" algn="l" defTabSz="914400" rtl="0" eaLnBrk="1" fontAlgn="base" latinLnBrk="0" hangingPunct="1">
                  <a:lnSpc>
                    <a:spcPts val="26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800000"/>
                  </a:buClr>
                  <a:buSzPct val="80000"/>
                  <a:buFont typeface="Wingdings" panose="05000000000000000000" pitchFamily="2" charset="2"/>
                  <a:buChar char="Ø"/>
                  <a:tabLst/>
                  <a:defRPr/>
                </a:pPr>
                <a:r>
                  <a:rPr lang="it-IT" sz="2000" dirty="0">
                    <a:latin typeface="Optima" pitchFamily="34" charset="0"/>
                    <a:sym typeface="Wingdings" panose="05000000000000000000" pitchFamily="2" charset="2"/>
                  </a:rPr>
                  <a:t>6</a:t>
                </a:r>
                <a:r>
                  <a:rPr kumimoji="0" lang="it-IT" sz="2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tima" pitchFamily="34" charset="0"/>
                    <a:ea typeface="+mn-ea"/>
                    <a:cs typeface="+mn-cs"/>
                    <a:sym typeface="Wingdings" panose="05000000000000000000" pitchFamily="2" charset="2"/>
                  </a:rPr>
                  <a:t> Core (Little + Medium) a </a:t>
                </a:r>
                <a:r>
                  <a:rPr lang="it-IT" sz="2000" dirty="0">
                    <a:latin typeface="Optima" pitchFamily="34" charset="0"/>
                    <a:sym typeface="Wingdings" panose="05000000000000000000" pitchFamily="2" charset="2"/>
                  </a:rPr>
                  <a:t>M</a:t>
                </a:r>
                <a:r>
                  <a:rPr kumimoji="0" lang="it-IT" sz="2000" b="0" i="0" u="none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Optima" pitchFamily="34" charset="0"/>
                    <a:ea typeface="+mn-ea"/>
                    <a:cs typeface="+mn-cs"/>
                    <a:sym typeface="Wingdings" panose="05000000000000000000" pitchFamily="2" charset="2"/>
                  </a:rPr>
                  <a:t>inecraft</a:t>
                </a:r>
                <a:r>
                  <a:rPr kumimoji="0" lang="it-IT" sz="20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tima" pitchFamily="34" charset="0"/>
                    <a:ea typeface="+mn-ea"/>
                    <a:cs typeface="+mn-cs"/>
                    <a:sym typeface="Wingdings" panose="05000000000000000000" pitchFamily="2" charset="2"/>
                  </a:rPr>
                  <a:t> </a:t>
                </a:r>
                <a:endParaRPr lang="it-IT" sz="2000" dirty="0">
                  <a:latin typeface="Optima" pitchFamily="34" charset="0"/>
                  <a:sym typeface="Wingdings" panose="05000000000000000000" pitchFamily="2" charset="2"/>
                </a:endParaRPr>
              </a:p>
            </p:txBody>
          </p:sp>
          <p:grpSp>
            <p:nvGrpSpPr>
              <p:cNvPr id="24" name="Gruppo 23">
                <a:extLst>
                  <a:ext uri="{FF2B5EF4-FFF2-40B4-BE49-F238E27FC236}">
                    <a16:creationId xmlns:a16="http://schemas.microsoft.com/office/drawing/2014/main" id="{AB77F8DD-5648-3B15-3631-E60F2B2A75AB}"/>
                  </a:ext>
                </a:extLst>
              </p:cNvPr>
              <p:cNvGrpSpPr/>
              <p:nvPr/>
            </p:nvGrpSpPr>
            <p:grpSpPr>
              <a:xfrm>
                <a:off x="135601" y="3664415"/>
                <a:ext cx="478465" cy="432000"/>
                <a:chOff x="135601" y="3664415"/>
                <a:chExt cx="478465" cy="432000"/>
              </a:xfrm>
            </p:grpSpPr>
            <p:sp>
              <p:nvSpPr>
                <p:cNvPr id="21" name="Rettangolo 20">
                  <a:extLst>
                    <a:ext uri="{FF2B5EF4-FFF2-40B4-BE49-F238E27FC236}">
                      <a16:creationId xmlns:a16="http://schemas.microsoft.com/office/drawing/2014/main" id="{FC838148-6673-CCF2-B117-815CEF067E58}"/>
                    </a:ext>
                  </a:extLst>
                </p:cNvPr>
                <p:cNvSpPr/>
                <p:nvPr/>
              </p:nvSpPr>
              <p:spPr>
                <a:xfrm>
                  <a:off x="135601" y="3670318"/>
                  <a:ext cx="478465" cy="42019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pic>
              <p:nvPicPr>
                <p:cNvPr id="20" name="Elemento grafico 19" descr="Lente di ingrandimento con riempimento a tinta unita">
                  <a:extLst>
                    <a:ext uri="{FF2B5EF4-FFF2-40B4-BE49-F238E27FC236}">
                      <a16:creationId xmlns:a16="http://schemas.microsoft.com/office/drawing/2014/main" id="{F885DDDB-2FFE-1E85-689A-47BACB4344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58833" y="3664415"/>
                  <a:ext cx="432000" cy="432000"/>
                </a:xfrm>
                <a:prstGeom prst="rect">
                  <a:avLst/>
                </a:prstGeom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</p:grpSp>
        <p:grpSp>
          <p:nvGrpSpPr>
            <p:cNvPr id="29" name="Gruppo 28">
              <a:extLst>
                <a:ext uri="{FF2B5EF4-FFF2-40B4-BE49-F238E27FC236}">
                  <a16:creationId xmlns:a16="http://schemas.microsoft.com/office/drawing/2014/main" id="{1E22BDBE-D04E-1033-16FD-896DD0497390}"/>
                </a:ext>
              </a:extLst>
            </p:cNvPr>
            <p:cNvGrpSpPr/>
            <p:nvPr/>
          </p:nvGrpSpPr>
          <p:grpSpPr>
            <a:xfrm>
              <a:off x="5699125" y="3570353"/>
              <a:ext cx="4885489" cy="2474113"/>
              <a:chOff x="5699125" y="3570353"/>
              <a:chExt cx="4885489" cy="2474113"/>
            </a:xfrm>
          </p:grpSpPr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1CA0FB64-D27E-00B7-6A0F-7A3C91D5DC08}"/>
                  </a:ext>
                </a:extLst>
              </p:cNvPr>
              <p:cNvSpPr txBox="1"/>
              <p:nvPr/>
            </p:nvSpPr>
            <p:spPr>
              <a:xfrm>
                <a:off x="5904614" y="3974466"/>
                <a:ext cx="4680000" cy="2070000"/>
              </a:xfrm>
              <a:prstGeom prst="rect">
                <a:avLst/>
              </a:prstGeom>
              <a:noFill/>
              <a:ln>
                <a:solidFill>
                  <a:srgbClr val="990000"/>
                </a:solidFill>
                <a:prstDash val="dash"/>
              </a:ln>
            </p:spPr>
            <p:txBody>
              <a:bodyPr wrap="square">
                <a:spAutoFit/>
              </a:bodyPr>
              <a:lstStyle/>
              <a:p>
                <a:pPr marL="180000" marR="0" lvl="0" algn="l" defTabSz="914400" rtl="0" eaLnBrk="1" fontAlgn="base" latinLnBrk="0" hangingPunct="1">
                  <a:lnSpc>
                    <a:spcPts val="26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800000"/>
                  </a:buClr>
                  <a:buSzPct val="80000"/>
                  <a:tabLst/>
                  <a:defRPr/>
                </a:pPr>
                <a:r>
                  <a:rPr lang="it-IT" sz="1800" dirty="0">
                    <a:latin typeface="Optima" pitchFamily="34" charset="0"/>
                    <a:sym typeface="Wingdings" panose="05000000000000000000" pitchFamily="2" charset="2"/>
                  </a:rPr>
                  <a:t>Core assegnati ai disturbi:</a:t>
                </a:r>
              </a:p>
              <a:p>
                <a:pPr marL="522900" marR="0" lvl="0" indent="-342900" algn="l" defTabSz="914400" rtl="0" eaLnBrk="1" fontAlgn="base" latinLnBrk="0" hangingPunct="1">
                  <a:lnSpc>
                    <a:spcPts val="26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800000"/>
                  </a:buClr>
                  <a:buSzPct val="80000"/>
                  <a:buFont typeface="Wingdings" panose="05000000000000000000" pitchFamily="2" charset="2"/>
                  <a:buChar char="Ø"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tima" pitchFamily="34" charset="0"/>
                    <a:ea typeface="+mn-ea"/>
                    <a:cs typeface="+mn-cs"/>
                  </a:rPr>
                  <a:t>8 Core</a:t>
                </a:r>
              </a:p>
              <a:p>
                <a:pPr marL="522900" marR="0" lvl="0" indent="-342900" algn="l" defTabSz="914400" rtl="0" eaLnBrk="1" fontAlgn="base" latinLnBrk="0" hangingPunct="1">
                  <a:lnSpc>
                    <a:spcPts val="26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800000"/>
                  </a:buClr>
                  <a:buSzPct val="80000"/>
                  <a:buFont typeface="Wingdings" panose="05000000000000000000" pitchFamily="2" charset="2"/>
                  <a:buChar char="Ø"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tima" pitchFamily="34" charset="0"/>
                    <a:ea typeface="+mn-ea"/>
                    <a:cs typeface="+mn-cs"/>
                    <a:sym typeface="Wingdings" panose="05000000000000000000" pitchFamily="2" charset="2"/>
                  </a:rPr>
                  <a:t>6 Core (Little + Medium) </a:t>
                </a:r>
                <a:endParaRPr lang="it-IT" sz="1800" dirty="0">
                  <a:latin typeface="Optima" pitchFamily="34" charset="0"/>
                  <a:sym typeface="Wingdings" panose="05000000000000000000" pitchFamily="2" charset="2"/>
                </a:endParaRPr>
              </a:p>
              <a:p>
                <a:pPr marL="522900" marR="0" lvl="0" indent="-342900" algn="l" defTabSz="914400" rtl="0" eaLnBrk="1" fontAlgn="base" latinLnBrk="0" hangingPunct="1">
                  <a:lnSpc>
                    <a:spcPts val="26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800000"/>
                  </a:buClr>
                  <a:buSzPct val="80000"/>
                  <a:buFont typeface="Wingdings" panose="05000000000000000000" pitchFamily="2" charset="2"/>
                  <a:buChar char="Ø"/>
                  <a:tabLst/>
                  <a:defRPr/>
                </a:pP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tima" pitchFamily="34" charset="0"/>
                    <a:ea typeface="+mn-ea"/>
                    <a:cs typeface="+mn-cs"/>
                    <a:sym typeface="Wingdings" panose="05000000000000000000" pitchFamily="2" charset="2"/>
                  </a:rPr>
                  <a:t>4 Core (Medium + BIG)</a:t>
                </a:r>
              </a:p>
              <a:p>
                <a:pPr marL="522900" marR="0" lvl="0" indent="-342900" algn="l" defTabSz="914400" rtl="0" eaLnBrk="1" fontAlgn="base" latinLnBrk="0" hangingPunct="1">
                  <a:lnSpc>
                    <a:spcPts val="26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800000"/>
                  </a:buClr>
                  <a:buSzPct val="80000"/>
                  <a:buFont typeface="Wingdings" panose="05000000000000000000" pitchFamily="2" charset="2"/>
                  <a:buChar char="Ø"/>
                  <a:tabLst/>
                  <a:defRPr/>
                </a:pPr>
                <a:r>
                  <a:rPr lang="it-IT" sz="1800" dirty="0">
                    <a:latin typeface="Optima" pitchFamily="34" charset="0"/>
                    <a:sym typeface="Wingdings" panose="05000000000000000000" pitchFamily="2" charset="2"/>
                  </a:rPr>
                  <a:t>4 Core (Little)</a:t>
                </a:r>
                <a:r>
                  <a:rPr kumimoji="0" lang="it-IT" sz="18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Optima" pitchFamily="34" charset="0"/>
                    <a:ea typeface="+mn-ea"/>
                    <a:cs typeface="+mn-cs"/>
                    <a:sym typeface="Wingdings" panose="05000000000000000000" pitchFamily="2" charset="2"/>
                  </a:rPr>
                  <a:t> </a:t>
                </a:r>
              </a:p>
              <a:p>
                <a:pPr marL="522900" marR="0" lvl="0" indent="-342900" algn="l" defTabSz="914400" rtl="0" eaLnBrk="1" fontAlgn="base" latinLnBrk="0" hangingPunct="1">
                  <a:lnSpc>
                    <a:spcPts val="26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800000"/>
                  </a:buClr>
                  <a:buSzPct val="80000"/>
                  <a:buFont typeface="Wingdings" panose="05000000000000000000" pitchFamily="2" charset="2"/>
                  <a:buChar char="Ø"/>
                  <a:tabLst/>
                  <a:defRPr/>
                </a:pPr>
                <a:r>
                  <a:rPr lang="it-IT" sz="1800" dirty="0">
                    <a:latin typeface="Optima" pitchFamily="34" charset="0"/>
                    <a:sym typeface="Wingdings" panose="05000000000000000000" pitchFamily="2" charset="2"/>
                  </a:rPr>
                  <a:t>2 Core (BIG)</a:t>
                </a: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Optima" pitchFamily="34" charset="0"/>
                  <a:ea typeface="+mn-ea"/>
                  <a:cs typeface="+mn-cs"/>
                  <a:sym typeface="Wingdings" panose="05000000000000000000" pitchFamily="2" charset="2"/>
                </a:endParaRPr>
              </a:p>
            </p:txBody>
          </p:sp>
          <p:sp>
            <p:nvSpPr>
              <p:cNvPr id="22" name="Rettangolo 21">
                <a:extLst>
                  <a:ext uri="{FF2B5EF4-FFF2-40B4-BE49-F238E27FC236}">
                    <a16:creationId xmlns:a16="http://schemas.microsoft.com/office/drawing/2014/main" id="{0692C763-9EB1-FB11-323F-FEA4E44EB633}"/>
                  </a:ext>
                </a:extLst>
              </p:cNvPr>
              <p:cNvSpPr/>
              <p:nvPr/>
            </p:nvSpPr>
            <p:spPr>
              <a:xfrm>
                <a:off x="5878106" y="3670318"/>
                <a:ext cx="505019" cy="4201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27" name="Elemento grafico 26" descr="Valutazione 1 stella con riempimento a tinta unita">
                <a:extLst>
                  <a:ext uri="{FF2B5EF4-FFF2-40B4-BE49-F238E27FC236}">
                    <a16:creationId xmlns:a16="http://schemas.microsoft.com/office/drawing/2014/main" id="{FEAF5F91-5DE1-F57F-AF8F-0C6D35912A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699125" y="3570353"/>
                <a:ext cx="684000" cy="684000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4038718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3C19E-D20D-F7E7-B7BB-363A88C11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Immagine 4">
            <a:extLst>
              <a:ext uri="{FF2B5EF4-FFF2-40B4-BE49-F238E27FC236}">
                <a16:creationId xmlns:a16="http://schemas.microsoft.com/office/drawing/2014/main" id="{DD6CE548-EBD2-7E14-B93B-3D6FFCCB38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412750"/>
            <a:ext cx="11271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C79AA163-8EE0-6450-DD15-7E04398C4C75}"/>
              </a:ext>
            </a:extLst>
          </p:cNvPr>
          <p:cNvCxnSpPr/>
          <p:nvPr/>
        </p:nvCxnSpPr>
        <p:spPr>
          <a:xfrm>
            <a:off x="1730375" y="331788"/>
            <a:ext cx="9525" cy="1323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1" name="CasellaDiTesto 5">
            <a:extLst>
              <a:ext uri="{FF2B5EF4-FFF2-40B4-BE49-F238E27FC236}">
                <a16:creationId xmlns:a16="http://schemas.microsoft.com/office/drawing/2014/main" id="{0ECCD6C2-7FF6-A9CE-0A68-9DA35FAD0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542925"/>
            <a:ext cx="69342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ANALISI DEI FENOMENI TRANSIENTI</a:t>
            </a:r>
            <a:b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</a:br>
            <a:r>
              <a:rPr lang="it-IT" altLang="it-IT" sz="2400" dirty="0">
                <a:solidFill>
                  <a:srgbClr val="990000"/>
                </a:solidFill>
                <a:latin typeface="Optima" pitchFamily="34" charset="0"/>
              </a:rPr>
              <a:t>Dati ottenuti dalla profilazione</a:t>
            </a:r>
            <a:endParaRPr kumimoji="0" lang="it-IT" altLang="it-IT" sz="24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</p:txBody>
      </p:sp>
      <p:pic>
        <p:nvPicPr>
          <p:cNvPr id="11" name="videotesi">
            <a:hlinkClick r:id="" action="ppaction://media"/>
            <a:extLst>
              <a:ext uri="{FF2B5EF4-FFF2-40B4-BE49-F238E27FC236}">
                <a16:creationId xmlns:a16="http://schemas.microsoft.com/office/drawing/2014/main" id="{4EC2F6D3-813A-182D-3E5B-9EF2B081E2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13210" t="8434" r="18119" b="15277"/>
          <a:stretch/>
        </p:blipFill>
        <p:spPr>
          <a:xfrm>
            <a:off x="1979791" y="1782056"/>
            <a:ext cx="2411607" cy="4755438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4294D8F-EDB4-4F57-D023-55692B0B1307}"/>
              </a:ext>
            </a:extLst>
          </p:cNvPr>
          <p:cNvSpPr txBox="1"/>
          <p:nvPr/>
        </p:nvSpPr>
        <p:spPr>
          <a:xfrm rot="16200000">
            <a:off x="3782592" y="4003476"/>
            <a:ext cx="3001992" cy="39517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80000"/>
              <a:tabLst/>
              <a:defRPr/>
            </a:pPr>
            <a:r>
              <a:rPr lang="en-GB" altLang="it-IT" sz="2400" i="1" dirty="0" err="1">
                <a:solidFill>
                  <a:srgbClr val="990000"/>
                </a:solidFill>
                <a:latin typeface="Optima" pitchFamily="34" charset="0"/>
              </a:rPr>
              <a:t>Assegnazione</a:t>
            </a:r>
            <a:r>
              <a:rPr lang="en-GB" altLang="it-IT" sz="2400" i="1" dirty="0">
                <a:solidFill>
                  <a:srgbClr val="990000"/>
                </a:solidFill>
                <a:latin typeface="Optima" pitchFamily="34" charset="0"/>
              </a:rPr>
              <a:t> </a:t>
            </a:r>
            <a:r>
              <a:rPr lang="en-GB" altLang="it-IT" sz="2400" i="1" dirty="0" err="1">
                <a:solidFill>
                  <a:srgbClr val="990000"/>
                </a:solidFill>
                <a:latin typeface="Optima" pitchFamily="34" charset="0"/>
              </a:rPr>
              <a:t>Risorse</a:t>
            </a:r>
            <a:endParaRPr kumimoji="0" lang="en-GB" altLang="it-IT" sz="2400" b="0" i="1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6CFF8848-3A1A-ECF9-C7DE-7BD85CF79F08}"/>
              </a:ext>
            </a:extLst>
          </p:cNvPr>
          <p:cNvGrpSpPr/>
          <p:nvPr/>
        </p:nvGrpSpPr>
        <p:grpSpPr>
          <a:xfrm>
            <a:off x="5713228" y="1574801"/>
            <a:ext cx="6156000" cy="4774775"/>
            <a:chOff x="5713228" y="1574801"/>
            <a:chExt cx="6156000" cy="4774775"/>
          </a:xfrm>
        </p:grpSpPr>
        <p:grpSp>
          <p:nvGrpSpPr>
            <p:cNvPr id="14" name="Gruppo 13">
              <a:extLst>
                <a:ext uri="{FF2B5EF4-FFF2-40B4-BE49-F238E27FC236}">
                  <a16:creationId xmlns:a16="http://schemas.microsoft.com/office/drawing/2014/main" id="{2955C7D6-BAF9-1FE4-FE22-C9221A447F4C}"/>
                </a:ext>
              </a:extLst>
            </p:cNvPr>
            <p:cNvGrpSpPr/>
            <p:nvPr/>
          </p:nvGrpSpPr>
          <p:grpSpPr>
            <a:xfrm>
              <a:off x="5713228" y="2193487"/>
              <a:ext cx="6156000" cy="4156089"/>
              <a:chOff x="5713228" y="2193487"/>
              <a:chExt cx="6156000" cy="4156089"/>
            </a:xfrm>
          </p:grpSpPr>
          <p:pic>
            <p:nvPicPr>
              <p:cNvPr id="6" name="Immagine 5">
                <a:extLst>
                  <a:ext uri="{FF2B5EF4-FFF2-40B4-BE49-F238E27FC236}">
                    <a16:creationId xmlns:a16="http://schemas.microsoft.com/office/drawing/2014/main" id="{B2B9CC77-386C-A1BA-88B1-5625938D5A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b="53588"/>
              <a:stretch/>
            </p:blipFill>
            <p:spPr>
              <a:xfrm>
                <a:off x="5713228" y="2193487"/>
                <a:ext cx="6156000" cy="1966288"/>
              </a:xfrm>
              <a:prstGeom prst="rect">
                <a:avLst/>
              </a:prstGeom>
            </p:spPr>
          </p:pic>
          <p:pic>
            <p:nvPicPr>
              <p:cNvPr id="10" name="Immagine 9">
                <a:extLst>
                  <a:ext uri="{FF2B5EF4-FFF2-40B4-BE49-F238E27FC236}">
                    <a16:creationId xmlns:a16="http://schemas.microsoft.com/office/drawing/2014/main" id="{BD478CB1-00AA-DCEC-DBE0-D690D38C5A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t="53588"/>
              <a:stretch/>
            </p:blipFill>
            <p:spPr>
              <a:xfrm>
                <a:off x="5713228" y="4383287"/>
                <a:ext cx="6156000" cy="1966289"/>
              </a:xfrm>
              <a:prstGeom prst="rect">
                <a:avLst/>
              </a:prstGeom>
            </p:spPr>
          </p:pic>
        </p:grp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C365E7C5-B24A-6290-64F6-6ECF7562E3E9}"/>
                </a:ext>
              </a:extLst>
            </p:cNvPr>
            <p:cNvSpPr txBox="1"/>
            <p:nvPr/>
          </p:nvSpPr>
          <p:spPr>
            <a:xfrm>
              <a:off x="7474215" y="1574801"/>
              <a:ext cx="2634026" cy="3951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800000"/>
                </a:buClr>
                <a:buSzPct val="80000"/>
                <a:tabLst/>
                <a:defRPr/>
              </a:pPr>
              <a:r>
                <a:rPr lang="en-GB" altLang="it-IT" sz="2400" i="1" dirty="0">
                  <a:solidFill>
                    <a:srgbClr val="990000"/>
                  </a:solidFill>
                  <a:latin typeface="Optima" pitchFamily="34" charset="0"/>
                </a:rPr>
                <a:t>Eventi </a:t>
              </a:r>
              <a:r>
                <a:rPr lang="en-GB" altLang="it-IT" sz="2400" i="1" dirty="0" err="1">
                  <a:solidFill>
                    <a:srgbClr val="990000"/>
                  </a:solidFill>
                  <a:latin typeface="Optima" pitchFamily="34" charset="0"/>
                </a:rPr>
                <a:t>architetturali</a:t>
              </a:r>
              <a:endParaRPr kumimoji="0" lang="en-GB" altLang="it-IT" sz="2400" b="0" i="1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Rettangolo 16">
            <a:extLst>
              <a:ext uri="{FF2B5EF4-FFF2-40B4-BE49-F238E27FC236}">
                <a16:creationId xmlns:a16="http://schemas.microsoft.com/office/drawing/2014/main" id="{25AF1779-38EE-8AFD-E269-B959ADBA0A43}"/>
              </a:ext>
            </a:extLst>
          </p:cNvPr>
          <p:cNvSpPr/>
          <p:nvPr/>
        </p:nvSpPr>
        <p:spPr>
          <a:xfrm>
            <a:off x="7425267" y="2606040"/>
            <a:ext cx="696384" cy="1498600"/>
          </a:xfrm>
          <a:prstGeom prst="rect">
            <a:avLst/>
          </a:prstGeom>
          <a:noFill/>
          <a:ln w="38100">
            <a:solidFill>
              <a:srgbClr val="990000"/>
            </a:solidFill>
          </a:ln>
          <a:effectLst>
            <a:glow rad="50800">
              <a:srgbClr val="990000">
                <a:alpha val="45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966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7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7DF11-AD99-78B5-47E2-C1C6571FA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Immagine 4">
            <a:extLst>
              <a:ext uri="{FF2B5EF4-FFF2-40B4-BE49-F238E27FC236}">
                <a16:creationId xmlns:a16="http://schemas.microsoft.com/office/drawing/2014/main" id="{B1095BFF-4E5A-76EE-51B2-962E07807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412750"/>
            <a:ext cx="11271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610FF542-92FC-1AE0-EEF9-B50C5F229894}"/>
              </a:ext>
            </a:extLst>
          </p:cNvPr>
          <p:cNvCxnSpPr/>
          <p:nvPr/>
        </p:nvCxnSpPr>
        <p:spPr>
          <a:xfrm>
            <a:off x="1730375" y="331788"/>
            <a:ext cx="9525" cy="1323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1" name="CasellaDiTesto 5">
            <a:extLst>
              <a:ext uri="{FF2B5EF4-FFF2-40B4-BE49-F238E27FC236}">
                <a16:creationId xmlns:a16="http://schemas.microsoft.com/office/drawing/2014/main" id="{13D464C0-6F32-F92A-FA55-CFCBAB40B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542925"/>
            <a:ext cx="69342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2800" dirty="0">
                <a:solidFill>
                  <a:prstClr val="black"/>
                </a:solidFill>
                <a:latin typeface="Optima" pitchFamily="34" charset="0"/>
              </a:rPr>
              <a:t>RISULTATI</a:t>
            </a:r>
            <a:b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</a:b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Caso di Studio|</a:t>
            </a:r>
            <a:r>
              <a:rPr lang="it-IT" altLang="it-IT" sz="2400" dirty="0">
                <a:solidFill>
                  <a:srgbClr val="990000"/>
                </a:solidFill>
                <a:latin typeface="Optima" pitchFamily="34" charset="0"/>
              </a:rPr>
              <a:t> </a:t>
            </a: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8 Core a Minecraft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1B1D7EE-112E-F399-F95D-139C19D30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80" y="2493528"/>
            <a:ext cx="7924345" cy="1811902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4756421A-B501-C0F3-C6BA-CB7DBF5B14F2}"/>
              </a:ext>
            </a:extLst>
          </p:cNvPr>
          <p:cNvSpPr txBox="1"/>
          <p:nvPr/>
        </p:nvSpPr>
        <p:spPr>
          <a:xfrm>
            <a:off x="449263" y="2148818"/>
            <a:ext cx="6054648" cy="3447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80000"/>
              <a:tabLst/>
              <a:defRPr/>
            </a:pPr>
            <a:r>
              <a:rPr kumimoji="0" lang="en-GB" altLang="it-IT" sz="2000" b="0" i="1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Caso Migliore: 6 Core (Little + Medium) ai </a:t>
            </a:r>
            <a:r>
              <a:rPr kumimoji="0" lang="en-GB" altLang="it-IT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disturbi</a:t>
            </a:r>
            <a:endParaRPr kumimoji="0" lang="en-GB" altLang="it-IT" sz="2000" b="0" i="1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D47E054-5AD5-39F1-26E5-6D8654A31D41}"/>
              </a:ext>
            </a:extLst>
          </p:cNvPr>
          <p:cNvSpPr txBox="1"/>
          <p:nvPr/>
        </p:nvSpPr>
        <p:spPr>
          <a:xfrm>
            <a:off x="449263" y="4613930"/>
            <a:ext cx="6410783" cy="3447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80000"/>
              <a:tabLst/>
              <a:defRPr/>
            </a:pPr>
            <a:r>
              <a:rPr kumimoji="0" lang="en-GB" altLang="it-IT" sz="2000" b="0" i="1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Caso </a:t>
            </a:r>
            <a:r>
              <a:rPr lang="en-GB" altLang="it-IT" sz="2000" i="1" dirty="0">
                <a:solidFill>
                  <a:srgbClr val="990000"/>
                </a:solidFill>
                <a:latin typeface="Optima" pitchFamily="34" charset="0"/>
              </a:rPr>
              <a:t>P</a:t>
            </a:r>
            <a:r>
              <a:rPr kumimoji="0" lang="en-GB" altLang="it-IT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eggiore</a:t>
            </a:r>
            <a:r>
              <a:rPr kumimoji="0" lang="en-GB" altLang="it-IT" sz="2000" b="0" i="1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: 2 Core (BIG) ai </a:t>
            </a:r>
            <a:r>
              <a:rPr kumimoji="0" lang="en-GB" altLang="it-IT" sz="2000" b="0" i="1" u="none" strike="noStrike" kern="1200" cap="none" spc="0" normalizeH="0" baseline="0" noProof="0" dirty="0" err="1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disturbi</a:t>
            </a:r>
            <a:endParaRPr kumimoji="0" lang="en-GB" altLang="it-IT" sz="2000" b="0" i="1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BF16304-CAF3-7DC7-71E2-8143EF81F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31" y="4958640"/>
            <a:ext cx="7748694" cy="1726669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FA888DF-3D1C-EA17-E526-61C96E3F4CEC}"/>
              </a:ext>
            </a:extLst>
          </p:cNvPr>
          <p:cNvSpPr txBox="1"/>
          <p:nvPr/>
        </p:nvSpPr>
        <p:spPr>
          <a:xfrm>
            <a:off x="8953500" y="2887313"/>
            <a:ext cx="3048806" cy="1083374"/>
          </a:xfrm>
          <a:prstGeom prst="rect">
            <a:avLst/>
          </a:prstGeom>
          <a:noFill/>
          <a:ln>
            <a:solidFill>
              <a:srgbClr val="990000"/>
            </a:solidFill>
          </a:ln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altLang="it-IT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IPC </a:t>
            </a:r>
            <a:r>
              <a:rPr kumimoji="0" lang="en-GB" altLang="it-IT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transitorio</a:t>
            </a:r>
            <a:r>
              <a:rPr kumimoji="0" lang="en-GB" altLang="it-IT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 &gt; Regime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r>
              <a:rPr lang="en-GB" altLang="it-IT" sz="2000" i="1" dirty="0" err="1">
                <a:solidFill>
                  <a:prstClr val="black"/>
                </a:solidFill>
                <a:latin typeface="Optima" pitchFamily="34" charset="0"/>
              </a:rPr>
              <a:t>Fluidità</a:t>
            </a:r>
            <a:r>
              <a:rPr lang="en-GB" altLang="it-IT" sz="2000" i="1" dirty="0">
                <a:solidFill>
                  <a:prstClr val="black"/>
                </a:solidFill>
                <a:latin typeface="Optima" pitchFamily="34" charset="0"/>
              </a:rPr>
              <a:t> </a:t>
            </a:r>
            <a:r>
              <a:rPr lang="en-GB" altLang="it-IT" sz="2000" i="1" dirty="0" err="1">
                <a:solidFill>
                  <a:prstClr val="black"/>
                </a:solidFill>
                <a:latin typeface="Optima" pitchFamily="34" charset="0"/>
              </a:rPr>
              <a:t>elevata</a:t>
            </a:r>
            <a:r>
              <a:rPr kumimoji="0" lang="en-GB" altLang="it-IT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 </a:t>
            </a:r>
            <a:r>
              <a:rPr kumimoji="0" lang="en-GB" altLang="it-IT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costante</a:t>
            </a:r>
            <a:endParaRPr kumimoji="0" lang="en-GB" altLang="it-IT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r>
              <a:rPr lang="en-GB" altLang="it-IT" sz="2000" i="1" dirty="0" err="1">
                <a:solidFill>
                  <a:prstClr val="black"/>
                </a:solidFill>
                <a:latin typeface="Optima" pitchFamily="34" charset="0"/>
              </a:rPr>
              <a:t>Affinità</a:t>
            </a:r>
            <a:r>
              <a:rPr lang="en-GB" altLang="it-IT" sz="2000" i="1" dirty="0">
                <a:solidFill>
                  <a:prstClr val="black"/>
                </a:solidFill>
                <a:latin typeface="Optima" pitchFamily="34" charset="0"/>
              </a:rPr>
              <a:t> Core Big </a:t>
            </a:r>
            <a:r>
              <a:rPr lang="en-GB" altLang="it-IT" sz="2000" i="1" dirty="0" err="1">
                <a:solidFill>
                  <a:prstClr val="black"/>
                </a:solidFill>
                <a:latin typeface="Optima" pitchFamily="34" charset="0"/>
              </a:rPr>
              <a:t>nel</a:t>
            </a:r>
            <a:r>
              <a:rPr lang="en-GB" altLang="it-IT" sz="2000" i="1" dirty="0">
                <a:solidFill>
                  <a:prstClr val="black"/>
                </a:solidFill>
                <a:latin typeface="Optima" pitchFamily="34" charset="0"/>
              </a:rPr>
              <a:t> </a:t>
            </a:r>
            <a:r>
              <a:rPr lang="en-GB" altLang="it-IT" sz="2000" i="1" dirty="0" err="1">
                <a:solidFill>
                  <a:prstClr val="black"/>
                </a:solidFill>
                <a:latin typeface="Optima" pitchFamily="34" charset="0"/>
              </a:rPr>
              <a:t>Transitorio</a:t>
            </a:r>
            <a:endParaRPr kumimoji="0" lang="en-GB" altLang="it-IT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3E7C77CE-ABA1-2989-0373-59C101BBA38D}"/>
              </a:ext>
            </a:extLst>
          </p:cNvPr>
          <p:cNvGrpSpPr/>
          <p:nvPr/>
        </p:nvGrpSpPr>
        <p:grpSpPr>
          <a:xfrm rot="16200000">
            <a:off x="8344363" y="3299950"/>
            <a:ext cx="504000" cy="199059"/>
            <a:chOff x="9352621" y="4824451"/>
            <a:chExt cx="504000" cy="199059"/>
          </a:xfrm>
        </p:grpSpPr>
        <p:sp>
          <p:nvSpPr>
            <p:cNvPr id="13" name="Figura a mano libera: forma 220">
              <a:extLst>
                <a:ext uri="{FF2B5EF4-FFF2-40B4-BE49-F238E27FC236}">
                  <a16:creationId xmlns:a16="http://schemas.microsoft.com/office/drawing/2014/main" id="{7B991AF2-296A-CE24-A66D-7E746338FE87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9527081" y="4693971"/>
              <a:ext cx="155079" cy="504000"/>
            </a:xfrm>
            <a:custGeom>
              <a:avLst/>
              <a:gdLst>
                <a:gd name="connsiteX0" fmla="*/ 119063 w 319087"/>
                <a:gd name="connsiteY0" fmla="*/ 0 h 533400"/>
                <a:gd name="connsiteX1" fmla="*/ 0 w 319087"/>
                <a:gd name="connsiteY1" fmla="*/ 0 h 533400"/>
                <a:gd name="connsiteX2" fmla="*/ 200025 w 319087"/>
                <a:gd name="connsiteY2" fmla="*/ 266700 h 533400"/>
                <a:gd name="connsiteX3" fmla="*/ 0 w 319087"/>
                <a:gd name="connsiteY3" fmla="*/ 533400 h 533400"/>
                <a:gd name="connsiteX4" fmla="*/ 119063 w 319087"/>
                <a:gd name="connsiteY4" fmla="*/ 533400 h 533400"/>
                <a:gd name="connsiteX5" fmla="*/ 319088 w 319087"/>
                <a:gd name="connsiteY5" fmla="*/ 266700 h 533400"/>
                <a:gd name="connsiteX6" fmla="*/ 119063 w 319087"/>
                <a:gd name="connsiteY6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087" h="533400">
                  <a:moveTo>
                    <a:pt x="119063" y="0"/>
                  </a:moveTo>
                  <a:lnTo>
                    <a:pt x="0" y="0"/>
                  </a:lnTo>
                  <a:lnTo>
                    <a:pt x="200025" y="266700"/>
                  </a:lnTo>
                  <a:lnTo>
                    <a:pt x="0" y="533400"/>
                  </a:lnTo>
                  <a:lnTo>
                    <a:pt x="119063" y="533400"/>
                  </a:lnTo>
                  <a:lnTo>
                    <a:pt x="319088" y="266700"/>
                  </a:lnTo>
                  <a:lnTo>
                    <a:pt x="119063" y="0"/>
                  </a:lnTo>
                  <a:close/>
                </a:path>
              </a:pathLst>
            </a:custGeom>
            <a:solidFill>
              <a:srgbClr val="99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1800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lianz Neo PPT"/>
              </a:endParaRPr>
            </a:p>
          </p:txBody>
        </p:sp>
        <p:sp>
          <p:nvSpPr>
            <p:cNvPr id="14" name="Figura a mano libera: forma 221">
              <a:extLst>
                <a:ext uri="{FF2B5EF4-FFF2-40B4-BE49-F238E27FC236}">
                  <a16:creationId xmlns:a16="http://schemas.microsoft.com/office/drawing/2014/main" id="{D63E43CC-64D7-74A4-3628-F25CBBA829D6}"/>
                </a:ext>
              </a:extLst>
            </p:cNvPr>
            <p:cNvSpPr/>
            <p:nvPr/>
          </p:nvSpPr>
          <p:spPr>
            <a:xfrm rot="5400000">
              <a:off x="9553020" y="4697092"/>
              <a:ext cx="115869" cy="370588"/>
            </a:xfrm>
            <a:custGeom>
              <a:avLst/>
              <a:gdLst>
                <a:gd name="connsiteX0" fmla="*/ 0 w 319087"/>
                <a:gd name="connsiteY0" fmla="*/ 533400 h 533400"/>
                <a:gd name="connsiteX1" fmla="*/ 119063 w 319087"/>
                <a:gd name="connsiteY1" fmla="*/ 533400 h 533400"/>
                <a:gd name="connsiteX2" fmla="*/ 319088 w 319087"/>
                <a:gd name="connsiteY2" fmla="*/ 266700 h 533400"/>
                <a:gd name="connsiteX3" fmla="*/ 119063 w 319087"/>
                <a:gd name="connsiteY3" fmla="*/ 0 h 533400"/>
                <a:gd name="connsiteX4" fmla="*/ 0 w 319087"/>
                <a:gd name="connsiteY4" fmla="*/ 0 h 533400"/>
                <a:gd name="connsiteX5" fmla="*/ 200025 w 319087"/>
                <a:gd name="connsiteY5" fmla="*/ 266700 h 533400"/>
                <a:gd name="connsiteX6" fmla="*/ 0 w 319087"/>
                <a:gd name="connsiteY6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087" h="533400">
                  <a:moveTo>
                    <a:pt x="0" y="533400"/>
                  </a:moveTo>
                  <a:lnTo>
                    <a:pt x="119063" y="533400"/>
                  </a:lnTo>
                  <a:lnTo>
                    <a:pt x="319088" y="266700"/>
                  </a:lnTo>
                  <a:lnTo>
                    <a:pt x="119063" y="0"/>
                  </a:lnTo>
                  <a:lnTo>
                    <a:pt x="0" y="0"/>
                  </a:lnTo>
                  <a:lnTo>
                    <a:pt x="200025" y="2667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1800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B5DAE6"/>
                </a:solidFill>
                <a:effectLst/>
                <a:uLnTx/>
                <a:uFillTx/>
                <a:latin typeface="Allianz Neo PPT"/>
              </a:endParaRPr>
            </a:p>
          </p:txBody>
        </p:sp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56D1D0D-A950-147B-017D-6517A178DD80}"/>
              </a:ext>
            </a:extLst>
          </p:cNvPr>
          <p:cNvSpPr txBox="1"/>
          <p:nvPr/>
        </p:nvSpPr>
        <p:spPr>
          <a:xfrm>
            <a:off x="8953500" y="5520175"/>
            <a:ext cx="3048806" cy="590931"/>
          </a:xfrm>
          <a:prstGeom prst="rect">
            <a:avLst/>
          </a:prstGeom>
          <a:noFill/>
          <a:ln>
            <a:solidFill>
              <a:srgbClr val="990000"/>
            </a:solidFill>
          </a:ln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lang="en-GB" altLang="it-IT" sz="2000" i="1" dirty="0" err="1">
                <a:solidFill>
                  <a:prstClr val="black"/>
                </a:solidFill>
                <a:latin typeface="Optima" pitchFamily="34" charset="0"/>
              </a:rPr>
              <a:t>Elevato</a:t>
            </a:r>
            <a:r>
              <a:rPr lang="en-GB" altLang="it-IT" sz="2000" i="1" dirty="0">
                <a:solidFill>
                  <a:prstClr val="black"/>
                </a:solidFill>
                <a:latin typeface="Optima" pitchFamily="34" charset="0"/>
              </a:rPr>
              <a:t> stress </a:t>
            </a:r>
            <a:r>
              <a:rPr lang="en-GB" altLang="it-IT" sz="2000" i="1" dirty="0" err="1">
                <a:solidFill>
                  <a:prstClr val="black"/>
                </a:solidFill>
                <a:latin typeface="Optima" pitchFamily="34" charset="0"/>
              </a:rPr>
              <a:t>memoria</a:t>
            </a:r>
            <a:endParaRPr lang="en-GB" altLang="it-IT" sz="2000" i="1" dirty="0">
              <a:solidFill>
                <a:prstClr val="black"/>
              </a:solidFill>
              <a:latin typeface="Optima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altLang="it-IT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Prestazioni </a:t>
            </a:r>
            <a:r>
              <a:rPr kumimoji="0" lang="en-GB" altLang="it-IT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mediocri</a:t>
            </a:r>
            <a:endParaRPr kumimoji="0" lang="en-GB" altLang="it-IT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AC88E253-4C57-4117-E9AD-24DDB570B4D6}"/>
              </a:ext>
            </a:extLst>
          </p:cNvPr>
          <p:cNvGrpSpPr/>
          <p:nvPr/>
        </p:nvGrpSpPr>
        <p:grpSpPr>
          <a:xfrm rot="16200000">
            <a:off x="8344363" y="5722445"/>
            <a:ext cx="504000" cy="199059"/>
            <a:chOff x="9352621" y="4824451"/>
            <a:chExt cx="504000" cy="199059"/>
          </a:xfrm>
        </p:grpSpPr>
        <p:sp>
          <p:nvSpPr>
            <p:cNvPr id="17" name="Figura a mano libera: forma 220">
              <a:extLst>
                <a:ext uri="{FF2B5EF4-FFF2-40B4-BE49-F238E27FC236}">
                  <a16:creationId xmlns:a16="http://schemas.microsoft.com/office/drawing/2014/main" id="{13ABCE8F-6FBF-A40A-BCB2-F01594F8933A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9527081" y="4693971"/>
              <a:ext cx="155079" cy="504000"/>
            </a:xfrm>
            <a:custGeom>
              <a:avLst/>
              <a:gdLst>
                <a:gd name="connsiteX0" fmla="*/ 119063 w 319087"/>
                <a:gd name="connsiteY0" fmla="*/ 0 h 533400"/>
                <a:gd name="connsiteX1" fmla="*/ 0 w 319087"/>
                <a:gd name="connsiteY1" fmla="*/ 0 h 533400"/>
                <a:gd name="connsiteX2" fmla="*/ 200025 w 319087"/>
                <a:gd name="connsiteY2" fmla="*/ 266700 h 533400"/>
                <a:gd name="connsiteX3" fmla="*/ 0 w 319087"/>
                <a:gd name="connsiteY3" fmla="*/ 533400 h 533400"/>
                <a:gd name="connsiteX4" fmla="*/ 119063 w 319087"/>
                <a:gd name="connsiteY4" fmla="*/ 533400 h 533400"/>
                <a:gd name="connsiteX5" fmla="*/ 319088 w 319087"/>
                <a:gd name="connsiteY5" fmla="*/ 266700 h 533400"/>
                <a:gd name="connsiteX6" fmla="*/ 119063 w 319087"/>
                <a:gd name="connsiteY6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087" h="533400">
                  <a:moveTo>
                    <a:pt x="119063" y="0"/>
                  </a:moveTo>
                  <a:lnTo>
                    <a:pt x="0" y="0"/>
                  </a:lnTo>
                  <a:lnTo>
                    <a:pt x="200025" y="266700"/>
                  </a:lnTo>
                  <a:lnTo>
                    <a:pt x="0" y="533400"/>
                  </a:lnTo>
                  <a:lnTo>
                    <a:pt x="119063" y="533400"/>
                  </a:lnTo>
                  <a:lnTo>
                    <a:pt x="319088" y="266700"/>
                  </a:lnTo>
                  <a:lnTo>
                    <a:pt x="119063" y="0"/>
                  </a:lnTo>
                  <a:close/>
                </a:path>
              </a:pathLst>
            </a:custGeom>
            <a:solidFill>
              <a:srgbClr val="99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1800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lianz Neo PPT"/>
              </a:endParaRPr>
            </a:p>
          </p:txBody>
        </p:sp>
        <p:sp>
          <p:nvSpPr>
            <p:cNvPr id="18" name="Figura a mano libera: forma 221">
              <a:extLst>
                <a:ext uri="{FF2B5EF4-FFF2-40B4-BE49-F238E27FC236}">
                  <a16:creationId xmlns:a16="http://schemas.microsoft.com/office/drawing/2014/main" id="{01D269E4-0CD6-0BA7-BADF-F0300E57293A}"/>
                </a:ext>
              </a:extLst>
            </p:cNvPr>
            <p:cNvSpPr/>
            <p:nvPr/>
          </p:nvSpPr>
          <p:spPr>
            <a:xfrm rot="5400000">
              <a:off x="9553020" y="4697092"/>
              <a:ext cx="115869" cy="370588"/>
            </a:xfrm>
            <a:custGeom>
              <a:avLst/>
              <a:gdLst>
                <a:gd name="connsiteX0" fmla="*/ 0 w 319087"/>
                <a:gd name="connsiteY0" fmla="*/ 533400 h 533400"/>
                <a:gd name="connsiteX1" fmla="*/ 119063 w 319087"/>
                <a:gd name="connsiteY1" fmla="*/ 533400 h 533400"/>
                <a:gd name="connsiteX2" fmla="*/ 319088 w 319087"/>
                <a:gd name="connsiteY2" fmla="*/ 266700 h 533400"/>
                <a:gd name="connsiteX3" fmla="*/ 119063 w 319087"/>
                <a:gd name="connsiteY3" fmla="*/ 0 h 533400"/>
                <a:gd name="connsiteX4" fmla="*/ 0 w 319087"/>
                <a:gd name="connsiteY4" fmla="*/ 0 h 533400"/>
                <a:gd name="connsiteX5" fmla="*/ 200025 w 319087"/>
                <a:gd name="connsiteY5" fmla="*/ 266700 h 533400"/>
                <a:gd name="connsiteX6" fmla="*/ 0 w 319087"/>
                <a:gd name="connsiteY6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087" h="533400">
                  <a:moveTo>
                    <a:pt x="0" y="533400"/>
                  </a:moveTo>
                  <a:lnTo>
                    <a:pt x="119063" y="533400"/>
                  </a:lnTo>
                  <a:lnTo>
                    <a:pt x="319088" y="266700"/>
                  </a:lnTo>
                  <a:lnTo>
                    <a:pt x="119063" y="0"/>
                  </a:lnTo>
                  <a:lnTo>
                    <a:pt x="0" y="0"/>
                  </a:lnTo>
                  <a:lnTo>
                    <a:pt x="200025" y="266700"/>
                  </a:lnTo>
                  <a:lnTo>
                    <a:pt x="0" y="53340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18000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B5DAE6"/>
                </a:solidFill>
                <a:effectLst/>
                <a:uLnTx/>
                <a:uFillTx/>
                <a:latin typeface="Allianz Neo PP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1927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D347F-E243-D461-F9E2-D97FCB114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BEA9B467-ED9D-4EC3-39B6-184F007F5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5025"/>
            <a:ext cx="12192000" cy="474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Immagine 4">
            <a:extLst>
              <a:ext uri="{FF2B5EF4-FFF2-40B4-BE49-F238E27FC236}">
                <a16:creationId xmlns:a16="http://schemas.microsoft.com/office/drawing/2014/main" id="{0F70BE47-6890-3335-C915-6863E1E44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412750"/>
            <a:ext cx="11271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6E861FD7-4E46-BB9C-68A8-A04EDF260E0A}"/>
              </a:ext>
            </a:extLst>
          </p:cNvPr>
          <p:cNvCxnSpPr/>
          <p:nvPr/>
        </p:nvCxnSpPr>
        <p:spPr>
          <a:xfrm>
            <a:off x="1730375" y="331788"/>
            <a:ext cx="9525" cy="1323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1" name="CasellaDiTesto 5">
            <a:extLst>
              <a:ext uri="{FF2B5EF4-FFF2-40B4-BE49-F238E27FC236}">
                <a16:creationId xmlns:a16="http://schemas.microsoft.com/office/drawing/2014/main" id="{768E8FFC-EF6E-DA31-7745-5F21965A5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542925"/>
            <a:ext cx="69342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2800" dirty="0">
                <a:solidFill>
                  <a:prstClr val="black"/>
                </a:solidFill>
                <a:latin typeface="Optima" pitchFamily="34" charset="0"/>
              </a:rPr>
              <a:t>CONCLUSIONI</a:t>
            </a:r>
            <a:b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</a:b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Impatto eventi architetturali su IPC</a:t>
            </a:r>
          </a:p>
        </p:txBody>
      </p:sp>
      <p:sp>
        <p:nvSpPr>
          <p:cNvPr id="6" name="Rectangle 266">
            <a:extLst>
              <a:ext uri="{FF2B5EF4-FFF2-40B4-BE49-F238E27FC236}">
                <a16:creationId xmlns:a16="http://schemas.microsoft.com/office/drawing/2014/main" id="{F10C8E82-CE7F-26D8-6012-DE3BF6063456}"/>
              </a:ext>
            </a:extLst>
          </p:cNvPr>
          <p:cNvSpPr/>
          <p:nvPr/>
        </p:nvSpPr>
        <p:spPr bwMode="gray">
          <a:xfrm>
            <a:off x="449262" y="1823923"/>
            <a:ext cx="10102661" cy="3210154"/>
          </a:xfrm>
          <a:prstGeom prst="rect">
            <a:avLst/>
          </a:prstGeom>
          <a:solidFill>
            <a:schemeClr val="bg1">
              <a:alpha val="39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000" marR="0" lvl="0" algn="l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80000"/>
              <a:tabLst/>
              <a:defRPr/>
            </a:pPr>
            <a:r>
              <a:rPr lang="it-IT" sz="2200" dirty="0">
                <a:latin typeface="Optima" pitchFamily="34" charset="0"/>
              </a:rPr>
              <a:t>Dall’analisi svolta si è osservato come:</a:t>
            </a:r>
            <a:br>
              <a:rPr lang="it-IT" sz="2200" dirty="0">
                <a:latin typeface="Optima" pitchFamily="34" charset="0"/>
              </a:rPr>
            </a:br>
            <a:endParaRPr lang="it-IT" sz="2200" dirty="0">
              <a:latin typeface="Optima" pitchFamily="34" charset="0"/>
            </a:endParaRPr>
          </a:p>
          <a:p>
            <a:pPr marL="522900" marR="0" lvl="0" indent="-342900" algn="l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  <a:tabLst/>
              <a:defRPr/>
            </a:pP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La scelta di </a:t>
            </a:r>
            <a:r>
              <a:rPr kumimoji="0" lang="it-IT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politich</a:t>
            </a:r>
            <a:r>
              <a:rPr lang="it-IT" sz="2200" dirty="0">
                <a:solidFill>
                  <a:prstClr val="black"/>
                </a:solidFill>
                <a:latin typeface="Optima" pitchFamily="34" charset="0"/>
              </a:rPr>
              <a:t>e 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di </a:t>
            </a: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assegnazione 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delle </a:t>
            </a: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risorse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 cambi notevolmente il </a:t>
            </a: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comportamento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 del Sistema </a:t>
            </a:r>
            <a:r>
              <a:rPr kumimoji="0" lang="it-IT" sz="2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durante un fenomeno Transiente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.</a:t>
            </a:r>
            <a:b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</a:br>
            <a:endParaRPr kumimoji="0" lang="it-IT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  <a:p>
            <a:pPr marL="522900" marR="0" lvl="0" indent="-342900" algn="l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  <a:tabLst/>
              <a:defRPr/>
            </a:pP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In base al caso di studio si possono proporre </a:t>
            </a: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soluzioni architetturali 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al fine di </a:t>
            </a: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migliorare le prestazioni 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dello </a:t>
            </a:r>
            <a:r>
              <a:rPr kumimoji="0" lang="it-IT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tima" pitchFamily="34" charset="0"/>
                <a:ea typeface="+mn-ea"/>
                <a:cs typeface="+mn-cs"/>
              </a:rPr>
              <a:t>smartphon</a:t>
            </a:r>
            <a:r>
              <a:rPr lang="it-IT" sz="2200" dirty="0">
                <a:solidFill>
                  <a:prstClr val="black"/>
                </a:solidFill>
                <a:latin typeface="Optima" pitchFamily="34" charset="0"/>
              </a:rPr>
              <a:t>e </a:t>
            </a:r>
            <a:r>
              <a:rPr lang="it-IT" sz="2200" u="sng" dirty="0">
                <a:solidFill>
                  <a:prstClr val="black"/>
                </a:solidFill>
                <a:latin typeface="Optima" pitchFamily="34" charset="0"/>
              </a:rPr>
              <a:t>in condizioni di multitasking</a:t>
            </a:r>
            <a:r>
              <a:rPr lang="it-IT" sz="2200" dirty="0">
                <a:solidFill>
                  <a:prstClr val="black"/>
                </a:solidFill>
                <a:latin typeface="Optima" pitchFamily="34" charset="0"/>
              </a:rPr>
              <a:t>. </a:t>
            </a:r>
          </a:p>
          <a:p>
            <a:pPr marL="522900" marR="0" lvl="0" indent="-342900" algn="l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  <a:tabLst/>
              <a:defRPr/>
            </a:pPr>
            <a:endParaRPr lang="it-IT" sz="2200" dirty="0">
              <a:solidFill>
                <a:prstClr val="black"/>
              </a:solidFill>
              <a:latin typeface="Optima" pitchFamily="34" charset="0"/>
            </a:endParaRPr>
          </a:p>
          <a:p>
            <a:pPr marL="522900" marR="0" lvl="0" indent="-342900" algn="l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  <a:tabLst/>
              <a:defRPr/>
            </a:pPr>
            <a:r>
              <a:rPr lang="it-IT" sz="2200" b="1" dirty="0">
                <a:solidFill>
                  <a:prstClr val="black"/>
                </a:solidFill>
                <a:latin typeface="Optima" pitchFamily="34" charset="0"/>
              </a:rPr>
              <a:t>Futuri studi </a:t>
            </a:r>
            <a:r>
              <a:rPr lang="it-IT" sz="2200" dirty="0">
                <a:solidFill>
                  <a:prstClr val="black"/>
                </a:solidFill>
                <a:latin typeface="Optima" pitchFamily="34" charset="0"/>
              </a:rPr>
              <a:t>comporteranno l’uso di </a:t>
            </a:r>
            <a:r>
              <a:rPr lang="it-IT" sz="2200" b="1" dirty="0">
                <a:solidFill>
                  <a:prstClr val="black"/>
                </a:solidFill>
                <a:latin typeface="Optima" pitchFamily="34" charset="0"/>
              </a:rPr>
              <a:t>simulatori di processori </a:t>
            </a:r>
            <a:r>
              <a:rPr lang="it-IT" sz="2200" dirty="0">
                <a:solidFill>
                  <a:prstClr val="black"/>
                </a:solidFill>
                <a:latin typeface="Optima" pitchFamily="34" charset="0"/>
              </a:rPr>
              <a:t>(gem5) al fine di analizzare i </a:t>
            </a:r>
            <a:r>
              <a:rPr lang="it-IT" sz="2200" b="1" dirty="0">
                <a:solidFill>
                  <a:prstClr val="black"/>
                </a:solidFill>
                <a:latin typeface="Optima" pitchFamily="34" charset="0"/>
              </a:rPr>
              <a:t>fenomeni transienti</a:t>
            </a:r>
            <a:r>
              <a:rPr lang="it-IT" sz="2200" dirty="0">
                <a:solidFill>
                  <a:prstClr val="black"/>
                </a:solidFill>
                <a:latin typeface="Optima" pitchFamily="34" charset="0"/>
              </a:rPr>
              <a:t> su scala temporale più </a:t>
            </a:r>
            <a:r>
              <a:rPr lang="it-IT" sz="2200" b="1" dirty="0">
                <a:solidFill>
                  <a:prstClr val="black"/>
                </a:solidFill>
                <a:latin typeface="Optima" pitchFamily="34" charset="0"/>
              </a:rPr>
              <a:t>fine.</a:t>
            </a:r>
          </a:p>
          <a:p>
            <a:pPr marL="522900" marR="0" lvl="0" indent="-342900" algn="l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80000"/>
              <a:buFont typeface="Wingdings 3" panose="05040102010807070707" pitchFamily="18" charset="2"/>
              <a:buChar char="u"/>
              <a:tabLst/>
              <a:defRPr/>
            </a:pPr>
            <a:endParaRPr kumimoji="0" lang="it-IT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tim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7828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7A4D2-9AE0-034A-AE29-2EEA366CD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EDE4E0B-7C2E-5F69-8B76-8076E740A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5025"/>
            <a:ext cx="12192000" cy="474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CasellaDiTesto 5">
            <a:extLst>
              <a:ext uri="{FF2B5EF4-FFF2-40B4-BE49-F238E27FC236}">
                <a16:creationId xmlns:a16="http://schemas.microsoft.com/office/drawing/2014/main" id="{E159586C-E4C8-FD6B-5C1F-00982D93E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1" y="2921169"/>
            <a:ext cx="850899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60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pitchFamily="34" charset="0"/>
              </a:rPr>
              <a:t>GRAZIE PER L’ATTENZIONE</a:t>
            </a:r>
            <a:endParaRPr kumimoji="0" lang="it-IT" altLang="it-IT" sz="6000" b="1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Optima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2D9DDDF-212A-7FCF-6618-62786040C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412750"/>
            <a:ext cx="11271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Connettore 1 6">
            <a:extLst>
              <a:ext uri="{FF2B5EF4-FFF2-40B4-BE49-F238E27FC236}">
                <a16:creationId xmlns:a16="http://schemas.microsoft.com/office/drawing/2014/main" id="{2C145255-09C6-D0DB-6314-484ABAAF8AE4}"/>
              </a:ext>
            </a:extLst>
          </p:cNvPr>
          <p:cNvCxnSpPr/>
          <p:nvPr/>
        </p:nvCxnSpPr>
        <p:spPr>
          <a:xfrm>
            <a:off x="1730375" y="331788"/>
            <a:ext cx="9525" cy="13239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5534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_copertina.potx" id="{8C29E7C1-C87C-4FCC-9C43-2E1E8B45E1B1}" vid="{6BDFA3AF-07A8-429C-8068-1599AA0DCF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996</Words>
  <Application>Microsoft Office PowerPoint</Application>
  <PresentationFormat>Widescreen</PresentationFormat>
  <Paragraphs>108</Paragraphs>
  <Slides>15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3" baseType="lpstr">
      <vt:lpstr>Allianz Neo PPT</vt:lpstr>
      <vt:lpstr>Optima</vt:lpstr>
      <vt:lpstr>Arial</vt:lpstr>
      <vt:lpstr>Calibri</vt:lpstr>
      <vt:lpstr>Calibri Light</vt:lpstr>
      <vt:lpstr>Wingdings</vt:lpstr>
      <vt:lpstr>Wingdings 3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Majuri Anna</dc:creator>
  <cp:lastModifiedBy>ANGIOLILLI, SARA (Allianz Viva S.p.A.)</cp:lastModifiedBy>
  <cp:revision>26</cp:revision>
  <dcterms:created xsi:type="dcterms:W3CDTF">2021-03-18T08:28:47Z</dcterms:created>
  <dcterms:modified xsi:type="dcterms:W3CDTF">2025-10-15T16:26:50Z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e5f591a-3248-43e9-9b70-1ad50135772d_Enabled">
    <vt:lpwstr>true</vt:lpwstr>
  </property>
  <property fmtid="{D5CDD505-2E9C-101B-9397-08002B2CF9AE}" pid="3" name="MSIP_Label_ce5f591a-3248-43e9-9b70-1ad50135772d_SetDate">
    <vt:lpwstr>2025-10-11T10:48:43Z</vt:lpwstr>
  </property>
  <property fmtid="{D5CDD505-2E9C-101B-9397-08002B2CF9AE}" pid="4" name="MSIP_Label_ce5f591a-3248-43e9-9b70-1ad50135772d_Method">
    <vt:lpwstr>Privileged</vt:lpwstr>
  </property>
  <property fmtid="{D5CDD505-2E9C-101B-9397-08002B2CF9AE}" pid="5" name="MSIP_Label_ce5f591a-3248-43e9-9b70-1ad50135772d_Name">
    <vt:lpwstr>ce5f591a-3248-43e9-9b70-1ad50135772d</vt:lpwstr>
  </property>
  <property fmtid="{D5CDD505-2E9C-101B-9397-08002B2CF9AE}" pid="6" name="MSIP_Label_ce5f591a-3248-43e9-9b70-1ad50135772d_SiteId">
    <vt:lpwstr>6e06e42d-6925-47c6-b9e7-9581c7ca302a</vt:lpwstr>
  </property>
  <property fmtid="{D5CDD505-2E9C-101B-9397-08002B2CF9AE}" pid="7" name="MSIP_Label_ce5f591a-3248-43e9-9b70-1ad50135772d_ActionId">
    <vt:lpwstr>7320c519-f95d-412c-a852-6d25cc035403</vt:lpwstr>
  </property>
  <property fmtid="{D5CDD505-2E9C-101B-9397-08002B2CF9AE}" pid="8" name="MSIP_Label_ce5f591a-3248-43e9-9b70-1ad50135772d_ContentBits">
    <vt:lpwstr>0</vt:lpwstr>
  </property>
  <property fmtid="{D5CDD505-2E9C-101B-9397-08002B2CF9AE}" pid="9" name="MSIP_Label_ce5f591a-3248-43e9-9b70-1ad50135772d_Tag">
    <vt:lpwstr>10, 0, 1, 1</vt:lpwstr>
  </property>
  <property fmtid="{D5CDD505-2E9C-101B-9397-08002B2CF9AE}" pid="10" name="_AdHocReviewCycleID">
    <vt:i4>-1499470651</vt:i4>
  </property>
  <property fmtid="{D5CDD505-2E9C-101B-9397-08002B2CF9AE}" pid="11" name="_NewReviewCycle">
    <vt:lpwstr/>
  </property>
  <property fmtid="{D5CDD505-2E9C-101B-9397-08002B2CF9AE}" pid="12" name="_EmailSubject">
    <vt:lpwstr>[EXT] PowerPoint Tesi</vt:lpwstr>
  </property>
  <property fmtid="{D5CDD505-2E9C-101B-9397-08002B2CF9AE}" pid="13" name="_AuthorEmail">
    <vt:lpwstr>sara.angiolilli1@allianz.it</vt:lpwstr>
  </property>
  <property fmtid="{D5CDD505-2E9C-101B-9397-08002B2CF9AE}" pid="14" name="_AuthorEmailDisplayName">
    <vt:lpwstr>ANGIOLILLI, SARA (Allianz Viva S.p.A.)</vt:lpwstr>
  </property>
  <property fmtid="{D5CDD505-2E9C-101B-9397-08002B2CF9AE}" pid="15" name="_PreviousAdHocReviewCycleID">
    <vt:i4>251664926</vt:i4>
  </property>
</Properties>
</file>